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CCB43-8094-2E34-58E5-9B5FCFB92B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9CA582-A520-F41A-CF9D-863CBD238A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FD923F-E196-08B0-DD3B-5A389702AC22}"/>
              </a:ext>
            </a:extLst>
          </p:cNvPr>
          <p:cNvSpPr>
            <a:spLocks noGrp="1"/>
          </p:cNvSpPr>
          <p:nvPr>
            <p:ph type="dt" sz="half" idx="10"/>
          </p:nvPr>
        </p:nvSpPr>
        <p:spPr/>
        <p:txBody>
          <a:bodyPr/>
          <a:lstStyle/>
          <a:p>
            <a:fld id="{AE0ED916-2824-476A-B857-83587C2B11D1}" type="datetimeFigureOut">
              <a:rPr lang="en-US" smtClean="0"/>
              <a:t>1/23/2024</a:t>
            </a:fld>
            <a:endParaRPr lang="en-US"/>
          </a:p>
        </p:txBody>
      </p:sp>
      <p:sp>
        <p:nvSpPr>
          <p:cNvPr id="5" name="Footer Placeholder 4">
            <a:extLst>
              <a:ext uri="{FF2B5EF4-FFF2-40B4-BE49-F238E27FC236}">
                <a16:creationId xmlns:a16="http://schemas.microsoft.com/office/drawing/2014/main" id="{7105AD02-2DF6-91F1-A496-B0D854DBBA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98CA18-2C46-674D-C9C1-9022CC34435E}"/>
              </a:ext>
            </a:extLst>
          </p:cNvPr>
          <p:cNvSpPr>
            <a:spLocks noGrp="1"/>
          </p:cNvSpPr>
          <p:nvPr>
            <p:ph type="sldNum" sz="quarter" idx="12"/>
          </p:nvPr>
        </p:nvSpPr>
        <p:spPr/>
        <p:txBody>
          <a:bodyPr/>
          <a:lstStyle/>
          <a:p>
            <a:fld id="{67B9F937-E8B0-4BC6-AFDC-F2EEA369F1C8}" type="slidenum">
              <a:rPr lang="en-US" smtClean="0"/>
              <a:t>‹#›</a:t>
            </a:fld>
            <a:endParaRPr lang="en-US"/>
          </a:p>
        </p:txBody>
      </p:sp>
    </p:spTree>
    <p:extLst>
      <p:ext uri="{BB962C8B-B14F-4D97-AF65-F5344CB8AC3E}">
        <p14:creationId xmlns:p14="http://schemas.microsoft.com/office/powerpoint/2010/main" val="361000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E1BF5-2A47-2771-6661-88A7D5DAAE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67CD59-D29C-250A-703E-ABE8488D5E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BF2011-51CD-4EC7-90C6-479EA41DAD36}"/>
              </a:ext>
            </a:extLst>
          </p:cNvPr>
          <p:cNvSpPr>
            <a:spLocks noGrp="1"/>
          </p:cNvSpPr>
          <p:nvPr>
            <p:ph type="dt" sz="half" idx="10"/>
          </p:nvPr>
        </p:nvSpPr>
        <p:spPr/>
        <p:txBody>
          <a:bodyPr/>
          <a:lstStyle/>
          <a:p>
            <a:fld id="{AE0ED916-2824-476A-B857-83587C2B11D1}" type="datetimeFigureOut">
              <a:rPr lang="en-US" smtClean="0"/>
              <a:t>1/23/2024</a:t>
            </a:fld>
            <a:endParaRPr lang="en-US"/>
          </a:p>
        </p:txBody>
      </p:sp>
      <p:sp>
        <p:nvSpPr>
          <p:cNvPr id="5" name="Footer Placeholder 4">
            <a:extLst>
              <a:ext uri="{FF2B5EF4-FFF2-40B4-BE49-F238E27FC236}">
                <a16:creationId xmlns:a16="http://schemas.microsoft.com/office/drawing/2014/main" id="{3E5BD04C-B5D1-84C3-F9A2-54A70F3EA3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F2B2D3-5611-70D3-BCC4-C9B8E9E72478}"/>
              </a:ext>
            </a:extLst>
          </p:cNvPr>
          <p:cNvSpPr>
            <a:spLocks noGrp="1"/>
          </p:cNvSpPr>
          <p:nvPr>
            <p:ph type="sldNum" sz="quarter" idx="12"/>
          </p:nvPr>
        </p:nvSpPr>
        <p:spPr/>
        <p:txBody>
          <a:bodyPr/>
          <a:lstStyle/>
          <a:p>
            <a:fld id="{67B9F937-E8B0-4BC6-AFDC-F2EEA369F1C8}" type="slidenum">
              <a:rPr lang="en-US" smtClean="0"/>
              <a:t>‹#›</a:t>
            </a:fld>
            <a:endParaRPr lang="en-US"/>
          </a:p>
        </p:txBody>
      </p:sp>
    </p:spTree>
    <p:extLst>
      <p:ext uri="{BB962C8B-B14F-4D97-AF65-F5344CB8AC3E}">
        <p14:creationId xmlns:p14="http://schemas.microsoft.com/office/powerpoint/2010/main" val="1480094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9DD7DE-01A2-131E-65E7-3AEB5AF251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EB0111-5411-149C-ACD2-A3DBE38B43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1EAF0B-FC72-7FA7-0F07-F8AEE16600EC}"/>
              </a:ext>
            </a:extLst>
          </p:cNvPr>
          <p:cNvSpPr>
            <a:spLocks noGrp="1"/>
          </p:cNvSpPr>
          <p:nvPr>
            <p:ph type="dt" sz="half" idx="10"/>
          </p:nvPr>
        </p:nvSpPr>
        <p:spPr/>
        <p:txBody>
          <a:bodyPr/>
          <a:lstStyle/>
          <a:p>
            <a:fld id="{AE0ED916-2824-476A-B857-83587C2B11D1}" type="datetimeFigureOut">
              <a:rPr lang="en-US" smtClean="0"/>
              <a:t>1/23/2024</a:t>
            </a:fld>
            <a:endParaRPr lang="en-US"/>
          </a:p>
        </p:txBody>
      </p:sp>
      <p:sp>
        <p:nvSpPr>
          <p:cNvPr id="5" name="Footer Placeholder 4">
            <a:extLst>
              <a:ext uri="{FF2B5EF4-FFF2-40B4-BE49-F238E27FC236}">
                <a16:creationId xmlns:a16="http://schemas.microsoft.com/office/drawing/2014/main" id="{2A85B2FD-5038-38A6-FAFA-F55F05A498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E928E5-46D4-9333-197C-6F7CAB533F1D}"/>
              </a:ext>
            </a:extLst>
          </p:cNvPr>
          <p:cNvSpPr>
            <a:spLocks noGrp="1"/>
          </p:cNvSpPr>
          <p:nvPr>
            <p:ph type="sldNum" sz="quarter" idx="12"/>
          </p:nvPr>
        </p:nvSpPr>
        <p:spPr/>
        <p:txBody>
          <a:bodyPr/>
          <a:lstStyle/>
          <a:p>
            <a:fld id="{67B9F937-E8B0-4BC6-AFDC-F2EEA369F1C8}" type="slidenum">
              <a:rPr lang="en-US" smtClean="0"/>
              <a:t>‹#›</a:t>
            </a:fld>
            <a:endParaRPr lang="en-US"/>
          </a:p>
        </p:txBody>
      </p:sp>
    </p:spTree>
    <p:extLst>
      <p:ext uri="{BB962C8B-B14F-4D97-AF65-F5344CB8AC3E}">
        <p14:creationId xmlns:p14="http://schemas.microsoft.com/office/powerpoint/2010/main" val="3848049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91147-B8C4-A45E-214B-24D7CFD743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1CC6B2-9E22-31BB-BCD8-66A91AEA09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09727-9BD7-8AED-5728-F83F6557E66D}"/>
              </a:ext>
            </a:extLst>
          </p:cNvPr>
          <p:cNvSpPr>
            <a:spLocks noGrp="1"/>
          </p:cNvSpPr>
          <p:nvPr>
            <p:ph type="dt" sz="half" idx="10"/>
          </p:nvPr>
        </p:nvSpPr>
        <p:spPr/>
        <p:txBody>
          <a:bodyPr/>
          <a:lstStyle/>
          <a:p>
            <a:fld id="{AE0ED916-2824-476A-B857-83587C2B11D1}" type="datetimeFigureOut">
              <a:rPr lang="en-US" smtClean="0"/>
              <a:t>1/23/2024</a:t>
            </a:fld>
            <a:endParaRPr lang="en-US"/>
          </a:p>
        </p:txBody>
      </p:sp>
      <p:sp>
        <p:nvSpPr>
          <p:cNvPr id="5" name="Footer Placeholder 4">
            <a:extLst>
              <a:ext uri="{FF2B5EF4-FFF2-40B4-BE49-F238E27FC236}">
                <a16:creationId xmlns:a16="http://schemas.microsoft.com/office/drawing/2014/main" id="{CF0253FA-DB00-5308-291F-419655AC5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47D663-08C0-E685-AE68-4D7DDDAA8B8E}"/>
              </a:ext>
            </a:extLst>
          </p:cNvPr>
          <p:cNvSpPr>
            <a:spLocks noGrp="1"/>
          </p:cNvSpPr>
          <p:nvPr>
            <p:ph type="sldNum" sz="quarter" idx="12"/>
          </p:nvPr>
        </p:nvSpPr>
        <p:spPr/>
        <p:txBody>
          <a:bodyPr/>
          <a:lstStyle/>
          <a:p>
            <a:fld id="{67B9F937-E8B0-4BC6-AFDC-F2EEA369F1C8}" type="slidenum">
              <a:rPr lang="en-US" smtClean="0"/>
              <a:t>‹#›</a:t>
            </a:fld>
            <a:endParaRPr lang="en-US"/>
          </a:p>
        </p:txBody>
      </p:sp>
    </p:spTree>
    <p:extLst>
      <p:ext uri="{BB962C8B-B14F-4D97-AF65-F5344CB8AC3E}">
        <p14:creationId xmlns:p14="http://schemas.microsoft.com/office/powerpoint/2010/main" val="508054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F9C64-65B9-8EC0-8573-DBE589F386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C45C3D-2477-CBA4-9581-359E7C48ED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CB5C5B-F1B8-50F6-45B1-EB50652439C8}"/>
              </a:ext>
            </a:extLst>
          </p:cNvPr>
          <p:cNvSpPr>
            <a:spLocks noGrp="1"/>
          </p:cNvSpPr>
          <p:nvPr>
            <p:ph type="dt" sz="half" idx="10"/>
          </p:nvPr>
        </p:nvSpPr>
        <p:spPr/>
        <p:txBody>
          <a:bodyPr/>
          <a:lstStyle/>
          <a:p>
            <a:fld id="{AE0ED916-2824-476A-B857-83587C2B11D1}" type="datetimeFigureOut">
              <a:rPr lang="en-US" smtClean="0"/>
              <a:t>1/23/2024</a:t>
            </a:fld>
            <a:endParaRPr lang="en-US"/>
          </a:p>
        </p:txBody>
      </p:sp>
      <p:sp>
        <p:nvSpPr>
          <p:cNvPr id="5" name="Footer Placeholder 4">
            <a:extLst>
              <a:ext uri="{FF2B5EF4-FFF2-40B4-BE49-F238E27FC236}">
                <a16:creationId xmlns:a16="http://schemas.microsoft.com/office/drawing/2014/main" id="{6230AC5B-5EF0-0001-9C12-15A94FCE7F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3BC5F-62C5-E55F-1B8E-A05954ED56D4}"/>
              </a:ext>
            </a:extLst>
          </p:cNvPr>
          <p:cNvSpPr>
            <a:spLocks noGrp="1"/>
          </p:cNvSpPr>
          <p:nvPr>
            <p:ph type="sldNum" sz="quarter" idx="12"/>
          </p:nvPr>
        </p:nvSpPr>
        <p:spPr/>
        <p:txBody>
          <a:bodyPr/>
          <a:lstStyle/>
          <a:p>
            <a:fld id="{67B9F937-E8B0-4BC6-AFDC-F2EEA369F1C8}" type="slidenum">
              <a:rPr lang="en-US" smtClean="0"/>
              <a:t>‹#›</a:t>
            </a:fld>
            <a:endParaRPr lang="en-US"/>
          </a:p>
        </p:txBody>
      </p:sp>
    </p:spTree>
    <p:extLst>
      <p:ext uri="{BB962C8B-B14F-4D97-AF65-F5344CB8AC3E}">
        <p14:creationId xmlns:p14="http://schemas.microsoft.com/office/powerpoint/2010/main" val="3919451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1627D-782E-1CBB-4343-67EB28E069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40206B-6B72-8FE9-F7D2-F98AD07CF7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2EF1DE-99DA-A8FB-4779-3DBA12D62F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FC7803-0A0C-39CD-80A6-81BAC26849AC}"/>
              </a:ext>
            </a:extLst>
          </p:cNvPr>
          <p:cNvSpPr>
            <a:spLocks noGrp="1"/>
          </p:cNvSpPr>
          <p:nvPr>
            <p:ph type="dt" sz="half" idx="10"/>
          </p:nvPr>
        </p:nvSpPr>
        <p:spPr/>
        <p:txBody>
          <a:bodyPr/>
          <a:lstStyle/>
          <a:p>
            <a:fld id="{AE0ED916-2824-476A-B857-83587C2B11D1}" type="datetimeFigureOut">
              <a:rPr lang="en-US" smtClean="0"/>
              <a:t>1/23/2024</a:t>
            </a:fld>
            <a:endParaRPr lang="en-US"/>
          </a:p>
        </p:txBody>
      </p:sp>
      <p:sp>
        <p:nvSpPr>
          <p:cNvPr id="6" name="Footer Placeholder 5">
            <a:extLst>
              <a:ext uri="{FF2B5EF4-FFF2-40B4-BE49-F238E27FC236}">
                <a16:creationId xmlns:a16="http://schemas.microsoft.com/office/drawing/2014/main" id="{0AA30522-DAC2-6B39-5CBC-39915A3C86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3B9385-1A11-ED2A-A9EA-576AF338BBC0}"/>
              </a:ext>
            </a:extLst>
          </p:cNvPr>
          <p:cNvSpPr>
            <a:spLocks noGrp="1"/>
          </p:cNvSpPr>
          <p:nvPr>
            <p:ph type="sldNum" sz="quarter" idx="12"/>
          </p:nvPr>
        </p:nvSpPr>
        <p:spPr/>
        <p:txBody>
          <a:bodyPr/>
          <a:lstStyle/>
          <a:p>
            <a:fld id="{67B9F937-E8B0-4BC6-AFDC-F2EEA369F1C8}" type="slidenum">
              <a:rPr lang="en-US" smtClean="0"/>
              <a:t>‹#›</a:t>
            </a:fld>
            <a:endParaRPr lang="en-US"/>
          </a:p>
        </p:txBody>
      </p:sp>
    </p:spTree>
    <p:extLst>
      <p:ext uri="{BB962C8B-B14F-4D97-AF65-F5344CB8AC3E}">
        <p14:creationId xmlns:p14="http://schemas.microsoft.com/office/powerpoint/2010/main" val="119783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D48F3-2B87-E9FA-592F-A89700082E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4D0E81-29DB-02F2-CA33-AB5F4B9394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B12D75-EA57-DADF-3A35-ED60A5F83D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8CD191-C11C-0706-CCA8-5FF947C2DE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5790AA-2E2B-5F42-5C84-324809BEA6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B5E2F2-7910-3922-84F3-F6C965557AFE}"/>
              </a:ext>
            </a:extLst>
          </p:cNvPr>
          <p:cNvSpPr>
            <a:spLocks noGrp="1"/>
          </p:cNvSpPr>
          <p:nvPr>
            <p:ph type="dt" sz="half" idx="10"/>
          </p:nvPr>
        </p:nvSpPr>
        <p:spPr/>
        <p:txBody>
          <a:bodyPr/>
          <a:lstStyle/>
          <a:p>
            <a:fld id="{AE0ED916-2824-476A-B857-83587C2B11D1}" type="datetimeFigureOut">
              <a:rPr lang="en-US" smtClean="0"/>
              <a:t>1/23/2024</a:t>
            </a:fld>
            <a:endParaRPr lang="en-US"/>
          </a:p>
        </p:txBody>
      </p:sp>
      <p:sp>
        <p:nvSpPr>
          <p:cNvPr id="8" name="Footer Placeholder 7">
            <a:extLst>
              <a:ext uri="{FF2B5EF4-FFF2-40B4-BE49-F238E27FC236}">
                <a16:creationId xmlns:a16="http://schemas.microsoft.com/office/drawing/2014/main" id="{E8F12F66-F841-BF92-346A-17D6BC9F7D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81D586-FEC8-29CB-A978-48729C75563C}"/>
              </a:ext>
            </a:extLst>
          </p:cNvPr>
          <p:cNvSpPr>
            <a:spLocks noGrp="1"/>
          </p:cNvSpPr>
          <p:nvPr>
            <p:ph type="sldNum" sz="quarter" idx="12"/>
          </p:nvPr>
        </p:nvSpPr>
        <p:spPr/>
        <p:txBody>
          <a:bodyPr/>
          <a:lstStyle/>
          <a:p>
            <a:fld id="{67B9F937-E8B0-4BC6-AFDC-F2EEA369F1C8}" type="slidenum">
              <a:rPr lang="en-US" smtClean="0"/>
              <a:t>‹#›</a:t>
            </a:fld>
            <a:endParaRPr lang="en-US"/>
          </a:p>
        </p:txBody>
      </p:sp>
    </p:spTree>
    <p:extLst>
      <p:ext uri="{BB962C8B-B14F-4D97-AF65-F5344CB8AC3E}">
        <p14:creationId xmlns:p14="http://schemas.microsoft.com/office/powerpoint/2010/main" val="3394818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1015B-7263-3739-5087-72D6117E3C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5A7210-6CE1-72B8-0C63-82CAD0026D31}"/>
              </a:ext>
            </a:extLst>
          </p:cNvPr>
          <p:cNvSpPr>
            <a:spLocks noGrp="1"/>
          </p:cNvSpPr>
          <p:nvPr>
            <p:ph type="dt" sz="half" idx="10"/>
          </p:nvPr>
        </p:nvSpPr>
        <p:spPr/>
        <p:txBody>
          <a:bodyPr/>
          <a:lstStyle/>
          <a:p>
            <a:fld id="{AE0ED916-2824-476A-B857-83587C2B11D1}" type="datetimeFigureOut">
              <a:rPr lang="en-US" smtClean="0"/>
              <a:t>1/23/2024</a:t>
            </a:fld>
            <a:endParaRPr lang="en-US"/>
          </a:p>
        </p:txBody>
      </p:sp>
      <p:sp>
        <p:nvSpPr>
          <p:cNvPr id="4" name="Footer Placeholder 3">
            <a:extLst>
              <a:ext uri="{FF2B5EF4-FFF2-40B4-BE49-F238E27FC236}">
                <a16:creationId xmlns:a16="http://schemas.microsoft.com/office/drawing/2014/main" id="{D57E9CE2-E870-EEA8-A007-3BA2122B69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B682EF-A4E4-8F5D-C977-506AD26203C8}"/>
              </a:ext>
            </a:extLst>
          </p:cNvPr>
          <p:cNvSpPr>
            <a:spLocks noGrp="1"/>
          </p:cNvSpPr>
          <p:nvPr>
            <p:ph type="sldNum" sz="quarter" idx="12"/>
          </p:nvPr>
        </p:nvSpPr>
        <p:spPr/>
        <p:txBody>
          <a:bodyPr/>
          <a:lstStyle/>
          <a:p>
            <a:fld id="{67B9F937-E8B0-4BC6-AFDC-F2EEA369F1C8}" type="slidenum">
              <a:rPr lang="en-US" smtClean="0"/>
              <a:t>‹#›</a:t>
            </a:fld>
            <a:endParaRPr lang="en-US"/>
          </a:p>
        </p:txBody>
      </p:sp>
    </p:spTree>
    <p:extLst>
      <p:ext uri="{BB962C8B-B14F-4D97-AF65-F5344CB8AC3E}">
        <p14:creationId xmlns:p14="http://schemas.microsoft.com/office/powerpoint/2010/main" val="3490423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413B4E-4D0C-7A7D-0FF1-5363A9B18680}"/>
              </a:ext>
            </a:extLst>
          </p:cNvPr>
          <p:cNvSpPr>
            <a:spLocks noGrp="1"/>
          </p:cNvSpPr>
          <p:nvPr>
            <p:ph type="dt" sz="half" idx="10"/>
          </p:nvPr>
        </p:nvSpPr>
        <p:spPr/>
        <p:txBody>
          <a:bodyPr/>
          <a:lstStyle/>
          <a:p>
            <a:fld id="{AE0ED916-2824-476A-B857-83587C2B11D1}" type="datetimeFigureOut">
              <a:rPr lang="en-US" smtClean="0"/>
              <a:t>1/23/2024</a:t>
            </a:fld>
            <a:endParaRPr lang="en-US"/>
          </a:p>
        </p:txBody>
      </p:sp>
      <p:sp>
        <p:nvSpPr>
          <p:cNvPr id="3" name="Footer Placeholder 2">
            <a:extLst>
              <a:ext uri="{FF2B5EF4-FFF2-40B4-BE49-F238E27FC236}">
                <a16:creationId xmlns:a16="http://schemas.microsoft.com/office/drawing/2014/main" id="{511DDD78-C31F-C243-813D-84F8CD395A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251A1A-4113-78EF-B400-CBA676B919C7}"/>
              </a:ext>
            </a:extLst>
          </p:cNvPr>
          <p:cNvSpPr>
            <a:spLocks noGrp="1"/>
          </p:cNvSpPr>
          <p:nvPr>
            <p:ph type="sldNum" sz="quarter" idx="12"/>
          </p:nvPr>
        </p:nvSpPr>
        <p:spPr/>
        <p:txBody>
          <a:bodyPr/>
          <a:lstStyle/>
          <a:p>
            <a:fld id="{67B9F937-E8B0-4BC6-AFDC-F2EEA369F1C8}" type="slidenum">
              <a:rPr lang="en-US" smtClean="0"/>
              <a:t>‹#›</a:t>
            </a:fld>
            <a:endParaRPr lang="en-US"/>
          </a:p>
        </p:txBody>
      </p:sp>
    </p:spTree>
    <p:extLst>
      <p:ext uri="{BB962C8B-B14F-4D97-AF65-F5344CB8AC3E}">
        <p14:creationId xmlns:p14="http://schemas.microsoft.com/office/powerpoint/2010/main" val="69243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93A77-0C10-215B-C3A1-FC1156E3B7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0443DAE-044C-4C8C-369F-48D73F4216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223312-987E-D4FC-5F08-13641C7EC8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6A4832-26A9-3C46-A0B9-F0678EBE9978}"/>
              </a:ext>
            </a:extLst>
          </p:cNvPr>
          <p:cNvSpPr>
            <a:spLocks noGrp="1"/>
          </p:cNvSpPr>
          <p:nvPr>
            <p:ph type="dt" sz="half" idx="10"/>
          </p:nvPr>
        </p:nvSpPr>
        <p:spPr/>
        <p:txBody>
          <a:bodyPr/>
          <a:lstStyle/>
          <a:p>
            <a:fld id="{AE0ED916-2824-476A-B857-83587C2B11D1}" type="datetimeFigureOut">
              <a:rPr lang="en-US" smtClean="0"/>
              <a:t>1/23/2024</a:t>
            </a:fld>
            <a:endParaRPr lang="en-US"/>
          </a:p>
        </p:txBody>
      </p:sp>
      <p:sp>
        <p:nvSpPr>
          <p:cNvPr id="6" name="Footer Placeholder 5">
            <a:extLst>
              <a:ext uri="{FF2B5EF4-FFF2-40B4-BE49-F238E27FC236}">
                <a16:creationId xmlns:a16="http://schemas.microsoft.com/office/drawing/2014/main" id="{C431D080-D424-9854-5572-2CAC260502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2E8A35-993B-486E-1C15-00A17EA62784}"/>
              </a:ext>
            </a:extLst>
          </p:cNvPr>
          <p:cNvSpPr>
            <a:spLocks noGrp="1"/>
          </p:cNvSpPr>
          <p:nvPr>
            <p:ph type="sldNum" sz="quarter" idx="12"/>
          </p:nvPr>
        </p:nvSpPr>
        <p:spPr/>
        <p:txBody>
          <a:bodyPr/>
          <a:lstStyle/>
          <a:p>
            <a:fld id="{67B9F937-E8B0-4BC6-AFDC-F2EEA369F1C8}" type="slidenum">
              <a:rPr lang="en-US" smtClean="0"/>
              <a:t>‹#›</a:t>
            </a:fld>
            <a:endParaRPr lang="en-US"/>
          </a:p>
        </p:txBody>
      </p:sp>
    </p:spTree>
    <p:extLst>
      <p:ext uri="{BB962C8B-B14F-4D97-AF65-F5344CB8AC3E}">
        <p14:creationId xmlns:p14="http://schemas.microsoft.com/office/powerpoint/2010/main" val="4011240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BA43F-9925-AB33-7BE9-4B05576867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2E46931-D551-A7E8-DF79-C4B181808E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EF7F873-3E90-C980-194A-B7B0724B13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3CD046-205E-6E9A-5AA6-CB0C600230F5}"/>
              </a:ext>
            </a:extLst>
          </p:cNvPr>
          <p:cNvSpPr>
            <a:spLocks noGrp="1"/>
          </p:cNvSpPr>
          <p:nvPr>
            <p:ph type="dt" sz="half" idx="10"/>
          </p:nvPr>
        </p:nvSpPr>
        <p:spPr/>
        <p:txBody>
          <a:bodyPr/>
          <a:lstStyle/>
          <a:p>
            <a:fld id="{AE0ED916-2824-476A-B857-83587C2B11D1}" type="datetimeFigureOut">
              <a:rPr lang="en-US" smtClean="0"/>
              <a:t>1/23/2024</a:t>
            </a:fld>
            <a:endParaRPr lang="en-US"/>
          </a:p>
        </p:txBody>
      </p:sp>
      <p:sp>
        <p:nvSpPr>
          <p:cNvPr id="6" name="Footer Placeholder 5">
            <a:extLst>
              <a:ext uri="{FF2B5EF4-FFF2-40B4-BE49-F238E27FC236}">
                <a16:creationId xmlns:a16="http://schemas.microsoft.com/office/drawing/2014/main" id="{AF5ED0D6-910F-4007-9B87-744B8A7E61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C0AA1A-F759-D412-2E33-93E136A25B0D}"/>
              </a:ext>
            </a:extLst>
          </p:cNvPr>
          <p:cNvSpPr>
            <a:spLocks noGrp="1"/>
          </p:cNvSpPr>
          <p:nvPr>
            <p:ph type="sldNum" sz="quarter" idx="12"/>
          </p:nvPr>
        </p:nvSpPr>
        <p:spPr/>
        <p:txBody>
          <a:bodyPr/>
          <a:lstStyle/>
          <a:p>
            <a:fld id="{67B9F937-E8B0-4BC6-AFDC-F2EEA369F1C8}" type="slidenum">
              <a:rPr lang="en-US" smtClean="0"/>
              <a:t>‹#›</a:t>
            </a:fld>
            <a:endParaRPr lang="en-US"/>
          </a:p>
        </p:txBody>
      </p:sp>
    </p:spTree>
    <p:extLst>
      <p:ext uri="{BB962C8B-B14F-4D97-AF65-F5344CB8AC3E}">
        <p14:creationId xmlns:p14="http://schemas.microsoft.com/office/powerpoint/2010/main" val="2407305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6EA45C-73FA-4CD4-C7F7-81B533B34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09BDDD-51AF-EAFB-123B-80282634C4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18A15B-850C-4BAB-1C9F-3CF1EE94EB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0ED916-2824-476A-B857-83587C2B11D1}" type="datetimeFigureOut">
              <a:rPr lang="en-US" smtClean="0"/>
              <a:t>1/23/2024</a:t>
            </a:fld>
            <a:endParaRPr lang="en-US"/>
          </a:p>
        </p:txBody>
      </p:sp>
      <p:sp>
        <p:nvSpPr>
          <p:cNvPr id="5" name="Footer Placeholder 4">
            <a:extLst>
              <a:ext uri="{FF2B5EF4-FFF2-40B4-BE49-F238E27FC236}">
                <a16:creationId xmlns:a16="http://schemas.microsoft.com/office/drawing/2014/main" id="{D571DA23-EEC7-369F-56AD-4DB3246464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8FE9BA-93C0-36C3-5F0D-F08C5CC76E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9F937-E8B0-4BC6-AFDC-F2EEA369F1C8}" type="slidenum">
              <a:rPr lang="en-US" smtClean="0"/>
              <a:t>‹#›</a:t>
            </a:fld>
            <a:endParaRPr lang="en-US"/>
          </a:p>
        </p:txBody>
      </p:sp>
    </p:spTree>
    <p:extLst>
      <p:ext uri="{BB962C8B-B14F-4D97-AF65-F5344CB8AC3E}">
        <p14:creationId xmlns:p14="http://schemas.microsoft.com/office/powerpoint/2010/main" val="1980244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tlouis-mo.gov/government/departments/license/business-license-info/index.cfm" TargetMode="External"/><Relationship Id="rId2" Type="http://schemas.openxmlformats.org/officeDocument/2006/relationships/hyperlink" Target="https://www.stlouis-mo.gov/government/departments/collector/earnings-tax/documents/e-9-form.cfm"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payitstlouis.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sykesj@stltreasurer.org" TargetMode="External"/><Relationship Id="rId2" Type="http://schemas.openxmlformats.org/officeDocument/2006/relationships/hyperlink" Target="mailto:freemanl@stltreasurer.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8A94871E-96FC-4ADE-815B-41A636E34F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202F19-04E7-1E95-2403-FF6CE45042D2}"/>
              </a:ext>
            </a:extLst>
          </p:cNvPr>
          <p:cNvSpPr>
            <a:spLocks noGrp="1"/>
          </p:cNvSpPr>
          <p:nvPr>
            <p:ph type="ctrTitle"/>
          </p:nvPr>
        </p:nvSpPr>
        <p:spPr>
          <a:xfrm>
            <a:off x="640080" y="320040"/>
            <a:ext cx="6692827" cy="3892669"/>
          </a:xfrm>
        </p:spPr>
        <p:txBody>
          <a:bodyPr>
            <a:normAutofit/>
          </a:bodyPr>
          <a:lstStyle/>
          <a:p>
            <a:pPr algn="l"/>
            <a:r>
              <a:rPr lang="en-US" sz="4600" dirty="0">
                <a:latin typeface="Times New Roman" panose="02020603050405020304" pitchFamily="18" charset="0"/>
                <a:cs typeface="Times New Roman" panose="02020603050405020304" pitchFamily="18" charset="0"/>
              </a:rPr>
              <a:t>Citation Management, On-Street Meter Maintenance &amp; Coin Collection, Booting &amp; Towing Program, Delinquent Ticket Collections RFP </a:t>
            </a:r>
          </a:p>
        </p:txBody>
      </p:sp>
      <p:sp>
        <p:nvSpPr>
          <p:cNvPr id="3" name="Subtitle 2">
            <a:extLst>
              <a:ext uri="{FF2B5EF4-FFF2-40B4-BE49-F238E27FC236}">
                <a16:creationId xmlns:a16="http://schemas.microsoft.com/office/drawing/2014/main" id="{90216B80-C486-78AD-002E-692B84BE9290}"/>
              </a:ext>
            </a:extLst>
          </p:cNvPr>
          <p:cNvSpPr>
            <a:spLocks noGrp="1"/>
          </p:cNvSpPr>
          <p:nvPr>
            <p:ph type="subTitle" idx="1"/>
          </p:nvPr>
        </p:nvSpPr>
        <p:spPr>
          <a:xfrm>
            <a:off x="640080" y="4631161"/>
            <a:ext cx="6692827" cy="1569486"/>
          </a:xfrm>
        </p:spPr>
        <p:txBody>
          <a:bodyPr>
            <a:normAutofit/>
          </a:bodyPr>
          <a:lstStyle/>
          <a:p>
            <a:pPr algn="l" rtl="0" fontAlgn="base"/>
            <a:r>
              <a:rPr lang="en-US" b="0" i="0">
                <a:effectLst/>
                <a:latin typeface="Times New Roman" panose="02020603050405020304" pitchFamily="18" charset="0"/>
              </a:rPr>
              <a:t>City of St. Louis Treasurer’s Office </a:t>
            </a:r>
            <a:endParaRPr lang="en-US" b="0" i="0">
              <a:effectLst/>
              <a:latin typeface="Segoe UI" panose="020B0502040204020203" pitchFamily="34" charset="0"/>
            </a:endParaRPr>
          </a:p>
          <a:p>
            <a:pPr algn="l" rtl="0" fontAlgn="base"/>
            <a:r>
              <a:rPr lang="en-US" b="0" i="0">
                <a:effectLst/>
                <a:latin typeface="Times New Roman" panose="02020603050405020304" pitchFamily="18" charset="0"/>
              </a:rPr>
              <a:t>Released: January 10, 2024 </a:t>
            </a:r>
            <a:endParaRPr lang="en-US" b="0" i="0">
              <a:effectLst/>
              <a:latin typeface="Segoe UI" panose="020B0502040204020203" pitchFamily="34" charset="0"/>
            </a:endParaRPr>
          </a:p>
          <a:p>
            <a:pPr algn="l" rtl="0" fontAlgn="base"/>
            <a:r>
              <a:rPr lang="en-US" b="0" i="0">
                <a:effectLst/>
                <a:latin typeface="Times New Roman" panose="02020603050405020304" pitchFamily="18" charset="0"/>
              </a:rPr>
              <a:t>Due by: February 23, 2024 </a:t>
            </a:r>
            <a:endParaRPr lang="en-US" b="0" i="0">
              <a:effectLst/>
              <a:latin typeface="Segoe UI" panose="020B0502040204020203" pitchFamily="34" charset="0"/>
            </a:endParaRPr>
          </a:p>
          <a:p>
            <a:pPr algn="l"/>
            <a:endParaRPr lang="en-US"/>
          </a:p>
        </p:txBody>
      </p:sp>
      <p:sp>
        <p:nvSpPr>
          <p:cNvPr id="1033"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5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FD80C724-2A29-70DD-D89A-8E64C89FEF2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781544" y="1251636"/>
            <a:ext cx="4087368" cy="4118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1331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D4F84-165A-536B-BEB4-EAD3952C42C8}"/>
              </a:ext>
            </a:extLst>
          </p:cNvPr>
          <p:cNvSpPr>
            <a:spLocks noGrp="1"/>
          </p:cNvSpPr>
          <p:nvPr>
            <p:ph type="title"/>
          </p:nvPr>
        </p:nvSpPr>
        <p:spPr>
          <a:xfrm>
            <a:off x="459509" y="329721"/>
            <a:ext cx="10515600" cy="1325563"/>
          </a:xfrm>
        </p:spPr>
        <p:txBody>
          <a:bodyPr/>
          <a:lstStyle/>
          <a:p>
            <a:r>
              <a:rPr lang="en-US" dirty="0">
                <a:latin typeface="Times New Roman" panose="02020603050405020304" pitchFamily="18" charset="0"/>
                <a:cs typeface="Times New Roman" panose="02020603050405020304" pitchFamily="18" charset="0"/>
              </a:rPr>
              <a:t>General Instructions – Cost Proposal </a:t>
            </a:r>
          </a:p>
        </p:txBody>
      </p:sp>
      <p:sp>
        <p:nvSpPr>
          <p:cNvPr id="5" name="TextBox 4">
            <a:extLst>
              <a:ext uri="{FF2B5EF4-FFF2-40B4-BE49-F238E27FC236}">
                <a16:creationId xmlns:a16="http://schemas.microsoft.com/office/drawing/2014/main" id="{B5BF1F41-3D8D-FA36-FB2B-E610D9EE9745}"/>
              </a:ext>
            </a:extLst>
          </p:cNvPr>
          <p:cNvSpPr txBox="1"/>
          <p:nvPr/>
        </p:nvSpPr>
        <p:spPr>
          <a:xfrm>
            <a:off x="631779" y="1506292"/>
            <a:ext cx="9509748" cy="1477328"/>
          </a:xfrm>
          <a:prstGeom prst="rect">
            <a:avLst/>
          </a:prstGeom>
          <a:noFill/>
        </p:spPr>
        <p:txBody>
          <a:bodyPr wrap="square">
            <a:spAutoFit/>
          </a:bodyPr>
          <a:lstStyle/>
          <a:p>
            <a:pPr algn="l" rtl="0" fontAlgn="base"/>
            <a:r>
              <a:rPr lang="en-US" sz="1800" b="0" i="0" dirty="0">
                <a:solidFill>
                  <a:srgbClr val="000000"/>
                </a:solidFill>
                <a:effectLst/>
                <a:latin typeface="Times New Roman" panose="02020603050405020304" pitchFamily="18" charset="0"/>
              </a:rPr>
              <a:t>Indicate proposed per meter base unit and describe all costs of options not included in the base price in a separately sealed envelope. </a:t>
            </a:r>
          </a:p>
          <a:p>
            <a:pPr marL="285750" indent="-285750"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Please attach Appendix C and any other financial projection sheets. </a:t>
            </a:r>
          </a:p>
          <a:p>
            <a:pPr marL="285750" indent="-285750"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If your proposal includes subcontracting, please list the sub-contracted amount and the services included within the subcontract.  </a:t>
            </a:r>
          </a:p>
        </p:txBody>
      </p:sp>
      <p:sp>
        <p:nvSpPr>
          <p:cNvPr id="7" name="TextBox 6">
            <a:extLst>
              <a:ext uri="{FF2B5EF4-FFF2-40B4-BE49-F238E27FC236}">
                <a16:creationId xmlns:a16="http://schemas.microsoft.com/office/drawing/2014/main" id="{CD038E6B-A0E6-04B8-EC82-7D78B8783C0F}"/>
              </a:ext>
            </a:extLst>
          </p:cNvPr>
          <p:cNvSpPr txBox="1"/>
          <p:nvPr/>
        </p:nvSpPr>
        <p:spPr>
          <a:xfrm>
            <a:off x="4012045" y="3244334"/>
            <a:ext cx="4167909" cy="369332"/>
          </a:xfrm>
          <a:prstGeom prst="rect">
            <a:avLst/>
          </a:prstGeom>
          <a:noFill/>
        </p:spPr>
        <p:txBody>
          <a:bodyPr wrap="square" rtlCol="0">
            <a:spAutoFit/>
          </a:bodyPr>
          <a:lstStyle/>
          <a:p>
            <a:r>
              <a:rPr lang="en-US" dirty="0"/>
              <a:t>Booting &amp; Towing – Appendix C</a:t>
            </a:r>
          </a:p>
        </p:txBody>
      </p:sp>
      <p:graphicFrame>
        <p:nvGraphicFramePr>
          <p:cNvPr id="3" name="Table 2">
            <a:extLst>
              <a:ext uri="{FF2B5EF4-FFF2-40B4-BE49-F238E27FC236}">
                <a16:creationId xmlns:a16="http://schemas.microsoft.com/office/drawing/2014/main" id="{5B514626-5B16-E20D-4F28-D0AEFFAE57EB}"/>
              </a:ext>
            </a:extLst>
          </p:cNvPr>
          <p:cNvGraphicFramePr>
            <a:graphicFrameLocks noGrp="1"/>
          </p:cNvGraphicFramePr>
          <p:nvPr>
            <p:extLst>
              <p:ext uri="{D42A27DB-BD31-4B8C-83A1-F6EECF244321}">
                <p14:modId xmlns:p14="http://schemas.microsoft.com/office/powerpoint/2010/main" val="3441698124"/>
              </p:ext>
            </p:extLst>
          </p:nvPr>
        </p:nvGraphicFramePr>
        <p:xfrm>
          <a:off x="631779" y="3955154"/>
          <a:ext cx="4701309" cy="1355180"/>
        </p:xfrm>
        <a:graphic>
          <a:graphicData uri="http://schemas.openxmlformats.org/drawingml/2006/table">
            <a:tbl>
              <a:tblPr/>
              <a:tblGrid>
                <a:gridCol w="1748299">
                  <a:extLst>
                    <a:ext uri="{9D8B030D-6E8A-4147-A177-3AD203B41FA5}">
                      <a16:colId xmlns:a16="http://schemas.microsoft.com/office/drawing/2014/main" val="786955875"/>
                    </a:ext>
                  </a:extLst>
                </a:gridCol>
                <a:gridCol w="1425084">
                  <a:extLst>
                    <a:ext uri="{9D8B030D-6E8A-4147-A177-3AD203B41FA5}">
                      <a16:colId xmlns:a16="http://schemas.microsoft.com/office/drawing/2014/main" val="920861588"/>
                    </a:ext>
                  </a:extLst>
                </a:gridCol>
                <a:gridCol w="1527926">
                  <a:extLst>
                    <a:ext uri="{9D8B030D-6E8A-4147-A177-3AD203B41FA5}">
                      <a16:colId xmlns:a16="http://schemas.microsoft.com/office/drawing/2014/main" val="73085928"/>
                    </a:ext>
                  </a:extLst>
                </a:gridCol>
              </a:tblGrid>
              <a:tr h="271036">
                <a:tc>
                  <a:txBody>
                    <a:bodyPr/>
                    <a:lstStyle/>
                    <a:p>
                      <a:pPr algn="l" fontAlgn="b"/>
                      <a:r>
                        <a:rPr lang="en-US" sz="1100" b="0" i="0" u="none" strike="noStrike" dirty="0">
                          <a:solidFill>
                            <a:srgbClr val="000000"/>
                          </a:solidFill>
                          <a:effectLst/>
                          <a:latin typeface="Calibri" panose="020F0502020204030204" pitchFamily="34" charset="0"/>
                        </a:rPr>
                        <a:t>Time Period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Consequence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Fee Amount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1886604616"/>
                  </a:ext>
                </a:extLst>
              </a:tr>
              <a:tr h="271036">
                <a:tc>
                  <a:txBody>
                    <a:bodyPr/>
                    <a:lstStyle/>
                    <a:p>
                      <a:pPr algn="l" fontAlgn="b"/>
                      <a:r>
                        <a:rPr lang="en-US" sz="1100" b="0" i="0" u="none" strike="noStrike">
                          <a:solidFill>
                            <a:srgbClr val="000000"/>
                          </a:solidFill>
                          <a:effectLst/>
                          <a:latin typeface="Calibri" panose="020F0502020204030204" pitchFamily="34" charset="0"/>
                        </a:rPr>
                        <a:t>Initial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1478171"/>
                  </a:ext>
                </a:extLst>
              </a:tr>
              <a:tr h="271036">
                <a:tc>
                  <a:txBody>
                    <a:bodyPr/>
                    <a:lstStyle/>
                    <a:p>
                      <a:pPr algn="l" fontAlgn="b"/>
                      <a:r>
                        <a:rPr lang="en-US" sz="1100" b="0" i="0" u="none" strike="noStrike">
                          <a:solidFill>
                            <a:srgbClr val="000000"/>
                          </a:solidFill>
                          <a:effectLst/>
                          <a:latin typeface="Calibri" panose="020F0502020204030204" pitchFamily="34" charset="0"/>
                        </a:rPr>
                        <a:t>After 30 days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doubles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0" i="0" u="none" strike="noStrike">
                          <a:solidFill>
                            <a:srgbClr val="000000"/>
                          </a:solidFill>
                          <a:effectLst/>
                          <a:latin typeface="Calibri" panose="020F0502020204030204" pitchFamily="34" charset="0"/>
                        </a:rPr>
                        <a:t>$40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308874986"/>
                  </a:ext>
                </a:extLst>
              </a:tr>
              <a:tr h="271036">
                <a:tc>
                  <a:txBody>
                    <a:bodyPr/>
                    <a:lstStyle/>
                    <a:p>
                      <a:pPr algn="l" fontAlgn="b"/>
                      <a:r>
                        <a:rPr lang="en-US" sz="1100" b="0" i="0" u="none" strike="noStrike">
                          <a:solidFill>
                            <a:srgbClr val="000000"/>
                          </a:solidFill>
                          <a:effectLst/>
                          <a:latin typeface="Calibri" panose="020F0502020204030204" pitchFamily="34" charset="0"/>
                        </a:rPr>
                        <a:t>After 45 days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quadruples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0" i="0" u="none" strike="noStrike">
                          <a:solidFill>
                            <a:srgbClr val="000000"/>
                          </a:solidFill>
                          <a:effectLst/>
                          <a:latin typeface="Calibri" panose="020F0502020204030204" pitchFamily="34" charset="0"/>
                        </a:rPr>
                        <a:t>$80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974317119"/>
                  </a:ext>
                </a:extLst>
              </a:tr>
              <a:tr h="271036">
                <a:tc>
                  <a:txBody>
                    <a:bodyPr/>
                    <a:lstStyle/>
                    <a:p>
                      <a:pPr algn="l" fontAlgn="b"/>
                      <a:r>
                        <a:rPr lang="en-US" sz="1100" b="0" i="0" u="none" strike="noStrike">
                          <a:solidFill>
                            <a:srgbClr val="000000"/>
                          </a:solidFill>
                          <a:effectLst/>
                          <a:latin typeface="Calibri" panose="020F0502020204030204" pitchFamily="34" charset="0"/>
                        </a:rPr>
                        <a:t>4 Fully Matured Tickets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Booting/Tow</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0" i="0" u="none" strike="noStrike" dirty="0">
                          <a:solidFill>
                            <a:srgbClr val="000000"/>
                          </a:solidFill>
                          <a:effectLst/>
                          <a:latin typeface="Calibri" panose="020F0502020204030204" pitchFamily="34" charset="0"/>
                        </a:rPr>
                        <a:t>$320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864105828"/>
                  </a:ext>
                </a:extLst>
              </a:tr>
            </a:tbl>
          </a:graphicData>
        </a:graphic>
      </p:graphicFrame>
      <p:graphicFrame>
        <p:nvGraphicFramePr>
          <p:cNvPr id="6" name="Table 5">
            <a:extLst>
              <a:ext uri="{FF2B5EF4-FFF2-40B4-BE49-F238E27FC236}">
                <a16:creationId xmlns:a16="http://schemas.microsoft.com/office/drawing/2014/main" id="{DC0ED348-8A4A-1959-7312-0D979E9BD966}"/>
              </a:ext>
            </a:extLst>
          </p:cNvPr>
          <p:cNvGraphicFramePr>
            <a:graphicFrameLocks noGrp="1"/>
          </p:cNvGraphicFramePr>
          <p:nvPr>
            <p:extLst>
              <p:ext uri="{D42A27DB-BD31-4B8C-83A1-F6EECF244321}">
                <p14:modId xmlns:p14="http://schemas.microsoft.com/office/powerpoint/2010/main" val="2944322408"/>
              </p:ext>
            </p:extLst>
          </p:nvPr>
        </p:nvGraphicFramePr>
        <p:xfrm>
          <a:off x="6277645" y="3955154"/>
          <a:ext cx="3554252" cy="1078240"/>
        </p:xfrm>
        <a:graphic>
          <a:graphicData uri="http://schemas.openxmlformats.org/drawingml/2006/table">
            <a:tbl>
              <a:tblPr/>
              <a:tblGrid>
                <a:gridCol w="1827328">
                  <a:extLst>
                    <a:ext uri="{9D8B030D-6E8A-4147-A177-3AD203B41FA5}">
                      <a16:colId xmlns:a16="http://schemas.microsoft.com/office/drawing/2014/main" val="1600205728"/>
                    </a:ext>
                  </a:extLst>
                </a:gridCol>
                <a:gridCol w="1726924">
                  <a:extLst>
                    <a:ext uri="{9D8B030D-6E8A-4147-A177-3AD203B41FA5}">
                      <a16:colId xmlns:a16="http://schemas.microsoft.com/office/drawing/2014/main" val="3937605549"/>
                    </a:ext>
                  </a:extLst>
                </a:gridCol>
              </a:tblGrid>
              <a:tr h="215648">
                <a:tc gridSpan="2">
                  <a:txBody>
                    <a:bodyPr/>
                    <a:lstStyle/>
                    <a:p>
                      <a:pPr algn="ctr" fontAlgn="b"/>
                      <a:r>
                        <a:rPr lang="en-US" sz="1100" b="1" i="0" u="none" strike="noStrike" dirty="0">
                          <a:solidFill>
                            <a:srgbClr val="000000"/>
                          </a:solidFill>
                          <a:effectLst/>
                          <a:latin typeface="Calibri" panose="020F0502020204030204" pitchFamily="34" charset="0"/>
                        </a:rPr>
                        <a:t>Financial Projections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lang="en-US"/>
                    </a:p>
                  </a:txBody>
                  <a:tcPr/>
                </a:tc>
                <a:extLst>
                  <a:ext uri="{0D108BD9-81ED-4DB2-BD59-A6C34878D82A}">
                    <a16:rowId xmlns:a16="http://schemas.microsoft.com/office/drawing/2014/main" val="4279051359"/>
                  </a:ext>
                </a:extLst>
              </a:tr>
              <a:tr h="215648">
                <a:tc>
                  <a:txBody>
                    <a:bodyPr/>
                    <a:lstStyle/>
                    <a:p>
                      <a:pPr algn="l" fontAlgn="b"/>
                      <a:r>
                        <a:rPr lang="en-US" sz="1100" b="0" i="0" u="none" strike="noStrike">
                          <a:solidFill>
                            <a:srgbClr val="000000"/>
                          </a:solidFill>
                          <a:effectLst/>
                          <a:latin typeface="Calibri" panose="020F0502020204030204" pitchFamily="34" charset="0"/>
                        </a:rPr>
                        <a:t>Boot Rate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861313657"/>
                  </a:ext>
                </a:extLst>
              </a:tr>
              <a:tr h="215648">
                <a:tc>
                  <a:txBody>
                    <a:bodyPr/>
                    <a:lstStyle/>
                    <a:p>
                      <a:pPr algn="l" fontAlgn="b"/>
                      <a:r>
                        <a:rPr lang="en-US" sz="1100" b="0" i="0" u="none" strike="noStrike">
                          <a:solidFill>
                            <a:srgbClr val="000000"/>
                          </a:solidFill>
                          <a:effectLst/>
                          <a:latin typeface="Calibri" panose="020F0502020204030204" pitchFamily="34" charset="0"/>
                        </a:rPr>
                        <a:t>Tow Rate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31310094"/>
                  </a:ext>
                </a:extLst>
              </a:tr>
              <a:tr h="215648">
                <a:tc>
                  <a:txBody>
                    <a:bodyPr/>
                    <a:lstStyle/>
                    <a:p>
                      <a:pPr algn="l" fontAlgn="b"/>
                      <a:r>
                        <a:rPr lang="en-US" sz="1100" b="0" i="0" u="none" strike="noStrike">
                          <a:solidFill>
                            <a:srgbClr val="000000"/>
                          </a:solidFill>
                          <a:effectLst/>
                          <a:latin typeface="Calibri" panose="020F0502020204030204" pitchFamily="34" charset="0"/>
                        </a:rPr>
                        <a:t>Estimated Monthly Cost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197183925"/>
                  </a:ext>
                </a:extLst>
              </a:tr>
              <a:tr h="215648">
                <a:tc>
                  <a:txBody>
                    <a:bodyPr/>
                    <a:lstStyle/>
                    <a:p>
                      <a:pPr algn="l" fontAlgn="b"/>
                      <a:r>
                        <a:rPr lang="en-US" sz="1100" b="0" i="0" u="none" strike="noStrike">
                          <a:solidFill>
                            <a:srgbClr val="000000"/>
                          </a:solidFill>
                          <a:effectLst/>
                          <a:latin typeface="Calibri" panose="020F0502020204030204" pitchFamily="34" charset="0"/>
                        </a:rPr>
                        <a:t>Estimated Annual Cost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180218142"/>
                  </a:ext>
                </a:extLst>
              </a:tr>
            </a:tbl>
          </a:graphicData>
        </a:graphic>
      </p:graphicFrame>
    </p:spTree>
    <p:extLst>
      <p:ext uri="{BB962C8B-B14F-4D97-AF65-F5344CB8AC3E}">
        <p14:creationId xmlns:p14="http://schemas.microsoft.com/office/powerpoint/2010/main" val="3299013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400A7-5139-80B5-7F55-A6A34F340408}"/>
              </a:ext>
            </a:extLst>
          </p:cNvPr>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General Instructions – Company Financial Information</a:t>
            </a:r>
          </a:p>
        </p:txBody>
      </p:sp>
      <p:sp>
        <p:nvSpPr>
          <p:cNvPr id="5" name="TextBox 4">
            <a:extLst>
              <a:ext uri="{FF2B5EF4-FFF2-40B4-BE49-F238E27FC236}">
                <a16:creationId xmlns:a16="http://schemas.microsoft.com/office/drawing/2014/main" id="{F0A8FDAB-C5DA-B503-58DA-D8ECA7D2184B}"/>
              </a:ext>
            </a:extLst>
          </p:cNvPr>
          <p:cNvSpPr txBox="1"/>
          <p:nvPr/>
        </p:nvSpPr>
        <p:spPr>
          <a:xfrm>
            <a:off x="1468074" y="1670022"/>
            <a:ext cx="7348756" cy="3170099"/>
          </a:xfrm>
          <a:prstGeom prst="rect">
            <a:avLst/>
          </a:prstGeom>
          <a:noFill/>
        </p:spPr>
        <p:txBody>
          <a:bodyPr wrap="square">
            <a:spAutoFit/>
          </a:bodyPr>
          <a:lstStyle/>
          <a:p>
            <a:pPr algn="l" rtl="0" fontAlgn="base"/>
            <a:r>
              <a:rPr lang="en-US" sz="2000" dirty="0">
                <a:solidFill>
                  <a:srgbClr val="000000"/>
                </a:solidFill>
                <a:latin typeface="Times New Roman" panose="02020603050405020304" pitchFamily="18" charset="0"/>
              </a:rPr>
              <a:t>Financial d</a:t>
            </a:r>
            <a:r>
              <a:rPr lang="en-US" sz="2000" b="0" i="0" dirty="0">
                <a:solidFill>
                  <a:srgbClr val="000000"/>
                </a:solidFill>
                <a:effectLst/>
                <a:latin typeface="Times New Roman" panose="02020603050405020304" pitchFamily="18" charset="0"/>
              </a:rPr>
              <a:t>ocuments do not contribute to page count and should be attached at the end of the proposal.  </a:t>
            </a:r>
          </a:p>
          <a:p>
            <a:pPr marL="285750" indent="-285750" algn="l" rtl="0" fontAlgn="base">
              <a:buFont typeface="Arial" panose="020B0604020202020204" pitchFamily="34" charset="0"/>
              <a:buChar char="•"/>
            </a:pPr>
            <a:r>
              <a:rPr lang="en-US" sz="2000" b="0" i="0" dirty="0">
                <a:solidFill>
                  <a:srgbClr val="000000"/>
                </a:solidFill>
                <a:effectLst/>
                <a:latin typeface="Times New Roman" panose="02020603050405020304" pitchFamily="18" charset="0"/>
              </a:rPr>
              <a:t>3 years of consolidated income financial statements (balance sheet, statement of changes in financial position, income statement, cashflow statement…) </a:t>
            </a:r>
          </a:p>
          <a:p>
            <a:pPr marL="285750" indent="-285750" algn="l" rtl="0" fontAlgn="base">
              <a:buFont typeface="Arial" panose="020B0604020202020204" pitchFamily="34" charset="0"/>
              <a:buChar char="•"/>
            </a:pPr>
            <a:r>
              <a:rPr lang="en-US" sz="2000" b="0" i="0" dirty="0">
                <a:solidFill>
                  <a:srgbClr val="000000"/>
                </a:solidFill>
                <a:effectLst/>
                <a:latin typeface="Times New Roman" panose="02020603050405020304" pitchFamily="18" charset="0"/>
              </a:rPr>
              <a:t>At least two financial references </a:t>
            </a:r>
          </a:p>
          <a:p>
            <a:pPr marL="285750" indent="-285750" algn="l" rtl="0" fontAlgn="base">
              <a:buFont typeface="Arial" panose="020B0604020202020204" pitchFamily="34" charset="0"/>
              <a:buChar char="•"/>
            </a:pPr>
            <a:r>
              <a:rPr lang="en-US" sz="2000" b="0" i="0" dirty="0">
                <a:solidFill>
                  <a:srgbClr val="000000"/>
                </a:solidFill>
                <a:effectLst/>
                <a:latin typeface="Times New Roman" panose="02020603050405020304" pitchFamily="18" charset="0"/>
              </a:rPr>
              <a:t>Last auditor statement </a:t>
            </a:r>
          </a:p>
          <a:p>
            <a:pPr marL="285750" indent="-285750" algn="l" rtl="0" fontAlgn="base">
              <a:buFont typeface="Arial" panose="020B0604020202020204" pitchFamily="34" charset="0"/>
              <a:buChar char="•"/>
            </a:pPr>
            <a:r>
              <a:rPr lang="en-US" sz="2000" b="0" i="0" dirty="0">
                <a:solidFill>
                  <a:srgbClr val="000000"/>
                </a:solidFill>
                <a:effectLst/>
                <a:latin typeface="Times New Roman" panose="02020603050405020304" pitchFamily="18" charset="0"/>
              </a:rPr>
              <a:t>Latest SOC 1 and/or SOC 2 report or a SAS #70 report </a:t>
            </a:r>
          </a:p>
          <a:p>
            <a:pPr marL="285750" indent="-285750" algn="l" rtl="0" fontAlgn="base">
              <a:buFont typeface="Arial" panose="020B0604020202020204" pitchFamily="34" charset="0"/>
              <a:buChar char="•"/>
            </a:pPr>
            <a:r>
              <a:rPr lang="en-US" sz="2000" b="0" i="0" dirty="0">
                <a:solidFill>
                  <a:srgbClr val="000000"/>
                </a:solidFill>
                <a:effectLst/>
                <a:latin typeface="Times New Roman" panose="02020603050405020304" pitchFamily="18" charset="0"/>
              </a:rPr>
              <a:t>Any pending lawsuits or litigation as related </a:t>
            </a:r>
          </a:p>
          <a:p>
            <a:pPr marL="285750" indent="-285750" algn="l" rtl="0" fontAlgn="base">
              <a:buFont typeface="Arial" panose="020B0604020202020204" pitchFamily="34" charset="0"/>
              <a:buChar char="•"/>
            </a:pPr>
            <a:r>
              <a:rPr lang="en-US" sz="2000" b="0" i="0" dirty="0">
                <a:solidFill>
                  <a:srgbClr val="000000"/>
                </a:solidFill>
                <a:effectLst/>
                <a:latin typeface="Times New Roman" panose="02020603050405020304" pitchFamily="18" charset="0"/>
              </a:rPr>
              <a:t>MBE/WBE utilization </a:t>
            </a:r>
          </a:p>
        </p:txBody>
      </p:sp>
    </p:spTree>
    <p:extLst>
      <p:ext uri="{BB962C8B-B14F-4D97-AF65-F5344CB8AC3E}">
        <p14:creationId xmlns:p14="http://schemas.microsoft.com/office/powerpoint/2010/main" val="2068161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C7314A-552D-93BE-17FE-1C245E347522}"/>
              </a:ext>
            </a:extLst>
          </p:cNvPr>
          <p:cNvSpPr>
            <a:spLocks noGrp="1"/>
          </p:cNvSpPr>
          <p:nvPr>
            <p:ph type="title"/>
          </p:nvPr>
        </p:nvSpPr>
        <p:spPr>
          <a:xfrm>
            <a:off x="526773" y="237404"/>
            <a:ext cx="11018520" cy="1434415"/>
          </a:xfrm>
        </p:spPr>
        <p:txBody>
          <a:bodyPr vert="horz" lIns="91440" tIns="45720" rIns="91440" bIns="45720" rtlCol="0" anchor="b">
            <a:normAutofit/>
          </a:bodyPr>
          <a:lstStyle/>
          <a:p>
            <a:r>
              <a:rPr lang="en-US" sz="4600" dirty="0">
                <a:latin typeface="Times New Roman" panose="02020603050405020304" pitchFamily="18" charset="0"/>
                <a:cs typeface="Times New Roman" panose="02020603050405020304" pitchFamily="18" charset="0"/>
              </a:rPr>
              <a:t>General Instructions – Required Documentation</a:t>
            </a:r>
          </a:p>
        </p:txBody>
      </p:sp>
      <p:sp>
        <p:nvSpPr>
          <p:cNvPr id="16"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3709AF8-09E7-2B03-3362-55EE9F50E526}"/>
              </a:ext>
            </a:extLst>
          </p:cNvPr>
          <p:cNvSpPr txBox="1"/>
          <p:nvPr/>
        </p:nvSpPr>
        <p:spPr>
          <a:xfrm>
            <a:off x="572493" y="2071316"/>
            <a:ext cx="6713552" cy="4119172"/>
          </a:xfrm>
          <a:prstGeom prst="rect">
            <a:avLst/>
          </a:prstGeom>
        </p:spPr>
        <p:txBody>
          <a:bodyPr vert="horz" lIns="91440" tIns="45720" rIns="91440" bIns="45720" rtlCol="0" anchor="t">
            <a:normAutofit/>
          </a:bodyPr>
          <a:lstStyle/>
          <a:p>
            <a:pPr fontAlgn="base">
              <a:lnSpc>
                <a:spcPct val="90000"/>
              </a:lnSpc>
              <a:spcAft>
                <a:spcPts val="600"/>
              </a:spcAft>
            </a:pPr>
            <a:r>
              <a:rPr lang="en-US" sz="2200" dirty="0"/>
              <a:t>These documents are n</a:t>
            </a:r>
            <a:r>
              <a:rPr lang="en-US" sz="2200" b="0" i="0" dirty="0">
                <a:effectLst/>
              </a:rPr>
              <a:t>ot required to submit a proposal. Required to contract with the City of St. Louis.  </a:t>
            </a:r>
          </a:p>
          <a:p>
            <a:pPr marL="285750" indent="-228600" fontAlgn="base">
              <a:lnSpc>
                <a:spcPct val="90000"/>
              </a:lnSpc>
              <a:spcAft>
                <a:spcPts val="600"/>
              </a:spcAft>
              <a:buFont typeface="Arial" panose="020B0604020202020204" pitchFamily="34" charset="0"/>
              <a:buChar char="•"/>
            </a:pPr>
            <a:r>
              <a:rPr lang="en-US" sz="2200" b="0" i="0" dirty="0">
                <a:effectLst/>
              </a:rPr>
              <a:t>Insurance - If applicable, indicate proposed insurance coverage for the project. Must add the City of St. Louis, Treasurer’s Office as additional insured on current policy.  </a:t>
            </a:r>
          </a:p>
          <a:p>
            <a:pPr marL="285750" indent="-228600" fontAlgn="base">
              <a:lnSpc>
                <a:spcPct val="90000"/>
              </a:lnSpc>
              <a:spcAft>
                <a:spcPts val="600"/>
              </a:spcAft>
              <a:buFont typeface="Arial" panose="020B0604020202020204" pitchFamily="34" charset="0"/>
              <a:buChar char="•"/>
            </a:pPr>
            <a:r>
              <a:rPr lang="en-US" sz="2200" b="0" i="0" dirty="0">
                <a:effectLst/>
              </a:rPr>
              <a:t>W-9 Form </a:t>
            </a:r>
          </a:p>
          <a:p>
            <a:pPr marL="285750" indent="-228600" fontAlgn="base">
              <a:lnSpc>
                <a:spcPct val="90000"/>
              </a:lnSpc>
              <a:spcAft>
                <a:spcPts val="600"/>
              </a:spcAft>
              <a:buFont typeface="Arial" panose="020B0604020202020204" pitchFamily="34" charset="0"/>
              <a:buChar char="•"/>
            </a:pPr>
            <a:r>
              <a:rPr lang="en-US" sz="2200" b="0" i="0" u="sng" strike="noStrike" dirty="0">
                <a:effectLst/>
                <a:hlinkClick r:id="rId2"/>
              </a:rPr>
              <a:t>Tax clearance: E-9 Form</a:t>
            </a:r>
            <a:r>
              <a:rPr lang="en-US" sz="2200" b="0" i="0" dirty="0">
                <a:effectLst/>
              </a:rPr>
              <a:t> </a:t>
            </a:r>
          </a:p>
          <a:p>
            <a:pPr marL="285750" indent="-228600" fontAlgn="base">
              <a:lnSpc>
                <a:spcPct val="90000"/>
              </a:lnSpc>
              <a:spcAft>
                <a:spcPts val="600"/>
              </a:spcAft>
              <a:buFont typeface="Arial" panose="020B0604020202020204" pitchFamily="34" charset="0"/>
              <a:buChar char="•"/>
            </a:pPr>
            <a:r>
              <a:rPr lang="en-US" sz="2200" b="0" i="0" u="sng" strike="noStrike" dirty="0">
                <a:effectLst/>
                <a:hlinkClick r:id="rId3"/>
              </a:rPr>
              <a:t>Business License – City of St. Louis</a:t>
            </a:r>
            <a:r>
              <a:rPr lang="en-US" sz="2200" b="0" i="0" dirty="0">
                <a:effectLst/>
              </a:rPr>
              <a:t> </a:t>
            </a:r>
            <a:r>
              <a:rPr lang="en-US" sz="2200" b="0" i="0" u="sng" strike="noStrike" dirty="0">
                <a:effectLst/>
                <a:hlinkClick r:id="rId4"/>
              </a:rPr>
              <a:t>(Application Form)</a:t>
            </a:r>
            <a:r>
              <a:rPr lang="en-US" sz="2200" b="0" i="0" dirty="0">
                <a:effectLst/>
              </a:rPr>
              <a:t> </a:t>
            </a:r>
          </a:p>
        </p:txBody>
      </p:sp>
      <p:pic>
        <p:nvPicPr>
          <p:cNvPr id="6" name="Picture 2">
            <a:extLst>
              <a:ext uri="{FF2B5EF4-FFF2-40B4-BE49-F238E27FC236}">
                <a16:creationId xmlns:a16="http://schemas.microsoft.com/office/drawing/2014/main" id="{5487EE5F-D39D-89E7-70A2-70B965384BC3}"/>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068" r="-3" b="-3"/>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0734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0E948-82A9-A143-A3F5-A0ABBF6A8AEF}"/>
              </a:ext>
            </a:extLst>
          </p:cNvPr>
          <p:cNvSpPr>
            <a:spLocks noGrp="1"/>
          </p:cNvSpPr>
          <p:nvPr>
            <p:ph type="title"/>
          </p:nvPr>
        </p:nvSpPr>
        <p:spPr>
          <a:xfrm>
            <a:off x="581637" y="172178"/>
            <a:ext cx="10515600" cy="1325563"/>
          </a:xfrm>
        </p:spPr>
        <p:txBody>
          <a:bodyPr/>
          <a:lstStyle/>
          <a:p>
            <a:r>
              <a:rPr lang="en-US" dirty="0">
                <a:latin typeface="Times New Roman" panose="02020603050405020304" pitchFamily="18" charset="0"/>
                <a:cs typeface="Times New Roman" panose="02020603050405020304" pitchFamily="18" charset="0"/>
              </a:rPr>
              <a:t>Proposal Submission </a:t>
            </a:r>
          </a:p>
        </p:txBody>
      </p:sp>
      <p:sp>
        <p:nvSpPr>
          <p:cNvPr id="5" name="TextBox 4">
            <a:extLst>
              <a:ext uri="{FF2B5EF4-FFF2-40B4-BE49-F238E27FC236}">
                <a16:creationId xmlns:a16="http://schemas.microsoft.com/office/drawing/2014/main" id="{7AD9052C-02CA-7965-DCB7-887B02F24207}"/>
              </a:ext>
            </a:extLst>
          </p:cNvPr>
          <p:cNvSpPr txBox="1"/>
          <p:nvPr/>
        </p:nvSpPr>
        <p:spPr>
          <a:xfrm>
            <a:off x="581637" y="1145844"/>
            <a:ext cx="11518084" cy="5539978"/>
          </a:xfrm>
          <a:prstGeom prst="rect">
            <a:avLst/>
          </a:prstGeom>
          <a:noFill/>
        </p:spPr>
        <p:txBody>
          <a:bodyPr wrap="square">
            <a:spAutoFit/>
          </a:bodyPr>
          <a:lstStyle/>
          <a:p>
            <a:pPr algn="l" rtl="0" fontAlgn="base"/>
            <a:r>
              <a:rPr lang="en-US" sz="1800" b="0" i="0" dirty="0">
                <a:solidFill>
                  <a:srgbClr val="000000"/>
                </a:solidFill>
                <a:effectLst/>
                <a:latin typeface="Times New Roman" panose="02020603050405020304" pitchFamily="18" charset="0"/>
              </a:rPr>
              <a:t>RFP submittals are due no later than </a:t>
            </a:r>
            <a:r>
              <a:rPr lang="en-US" sz="1800" b="1" i="0" dirty="0">
                <a:solidFill>
                  <a:srgbClr val="000000"/>
                </a:solidFill>
                <a:effectLst/>
                <a:latin typeface="Times New Roman" panose="02020603050405020304" pitchFamily="18" charset="0"/>
              </a:rPr>
              <a:t>5:00 p.m. on February 23rd, 2024 </a:t>
            </a:r>
            <a:r>
              <a:rPr lang="en-US" sz="1800" b="0" i="0" dirty="0">
                <a:solidFill>
                  <a:srgbClr val="000000"/>
                </a:solidFill>
                <a:effectLst/>
                <a:latin typeface="Times New Roman" panose="02020603050405020304" pitchFamily="18" charset="0"/>
              </a:rPr>
              <a:t>at the following location: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 </a:t>
            </a:r>
            <a:endParaRPr lang="en-US" b="0" i="0" dirty="0">
              <a:solidFill>
                <a:srgbClr val="000000"/>
              </a:solidFill>
              <a:effectLst/>
              <a:latin typeface="Segoe UI" panose="020B0502040204020203" pitchFamily="34" charset="0"/>
            </a:endParaRPr>
          </a:p>
          <a:p>
            <a:pPr algn="ctr" rtl="0" fontAlgn="base"/>
            <a:r>
              <a:rPr lang="en-US" sz="1600" b="0" i="0" dirty="0">
                <a:solidFill>
                  <a:srgbClr val="000000"/>
                </a:solidFill>
                <a:effectLst/>
                <a:latin typeface="Times New Roman" panose="02020603050405020304" pitchFamily="18" charset="0"/>
              </a:rPr>
              <a:t>City of St. Louis Treasurer’s Office </a:t>
            </a:r>
            <a:endParaRPr lang="en-US" b="0" i="0" dirty="0">
              <a:solidFill>
                <a:srgbClr val="000000"/>
              </a:solidFill>
              <a:effectLst/>
              <a:latin typeface="Segoe UI" panose="020B0502040204020203" pitchFamily="34" charset="0"/>
            </a:endParaRPr>
          </a:p>
          <a:p>
            <a:pPr algn="ctr" rtl="0" fontAlgn="base"/>
            <a:r>
              <a:rPr lang="en-US" sz="1600" b="0" i="0" dirty="0">
                <a:solidFill>
                  <a:srgbClr val="000000"/>
                </a:solidFill>
                <a:effectLst/>
                <a:latin typeface="Times New Roman" panose="02020603050405020304" pitchFamily="18" charset="0"/>
              </a:rPr>
              <a:t>1200 Market Street, Room 220  </a:t>
            </a:r>
            <a:endParaRPr lang="en-US" b="0" i="0" dirty="0">
              <a:solidFill>
                <a:srgbClr val="000000"/>
              </a:solidFill>
              <a:effectLst/>
              <a:latin typeface="Segoe UI" panose="020B0502040204020203" pitchFamily="34" charset="0"/>
            </a:endParaRPr>
          </a:p>
          <a:p>
            <a:pPr algn="ctr" rtl="0" fontAlgn="base"/>
            <a:r>
              <a:rPr lang="en-US" sz="1600" b="0" i="0" dirty="0">
                <a:solidFill>
                  <a:srgbClr val="000000"/>
                </a:solidFill>
                <a:effectLst/>
                <a:latin typeface="Times New Roman" panose="02020603050405020304" pitchFamily="18" charset="0"/>
              </a:rPr>
              <a:t>St. Louis, MO 63103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Late proposals will not be accepted, and the envelope must be marked referencing the sections of the RFP to which you are responding. For example, “</a:t>
            </a:r>
            <a:r>
              <a:rPr lang="en-US" sz="1800" b="1" i="0" dirty="0">
                <a:solidFill>
                  <a:srgbClr val="000000"/>
                </a:solidFill>
                <a:effectLst/>
                <a:latin typeface="Times New Roman" panose="02020603050405020304" pitchFamily="18" charset="0"/>
              </a:rPr>
              <a:t>Proposal for Citation Management,” “Proposal for Meter Maintenance &amp; Coin Collection,” “Proposal for Booting and Towing,” “Proposal for Delinquent Ticket Collections,” etc</a:t>
            </a:r>
            <a:r>
              <a:rPr lang="en-US" sz="1800" b="0" i="0" dirty="0">
                <a:solidFill>
                  <a:srgbClr val="000000"/>
                </a:solidFill>
                <a:effectLst/>
                <a:latin typeface="Times New Roman" panose="02020603050405020304" pitchFamily="18" charset="0"/>
              </a:rPr>
              <a:t>. Proposers must supply three (3) hard copies of the proposal and one (1) electronic copy as a PDF sent via email to Lenny Freeman, </a:t>
            </a:r>
            <a:r>
              <a:rPr lang="en-US" sz="1800" b="0" i="0" u="sng" strike="noStrike" dirty="0">
                <a:solidFill>
                  <a:srgbClr val="0563C1"/>
                </a:solidFill>
                <a:effectLst/>
                <a:latin typeface="Times New Roman" panose="02020603050405020304" pitchFamily="18" charset="0"/>
                <a:hlinkClick r:id="rId2"/>
              </a:rPr>
              <a:t>freemanl@stltreasurer.org</a:t>
            </a:r>
            <a:r>
              <a:rPr lang="en-US" sz="1800" b="0" i="0" dirty="0">
                <a:solidFill>
                  <a:srgbClr val="000000"/>
                </a:solidFill>
                <a:effectLst/>
                <a:latin typeface="Times New Roman" panose="02020603050405020304" pitchFamily="18" charset="0"/>
              </a:rPr>
              <a:t> and carbon copy James Sykes, </a:t>
            </a:r>
            <a:r>
              <a:rPr lang="en-US" sz="1800" b="0" i="0" u="sng" strike="noStrike" dirty="0">
                <a:solidFill>
                  <a:srgbClr val="0563C1"/>
                </a:solidFill>
                <a:effectLst/>
                <a:latin typeface="Times New Roman" panose="02020603050405020304" pitchFamily="18" charset="0"/>
                <a:hlinkClick r:id="rId3"/>
              </a:rPr>
              <a:t>sykesj@stltreasurer.org</a:t>
            </a:r>
            <a:r>
              <a:rPr lang="en-US" sz="1800" b="0" i="0" dirty="0">
                <a:solidFill>
                  <a:srgbClr val="000000"/>
                </a:solidFill>
                <a:effectLst/>
                <a:latin typeface="Times New Roman" panose="02020603050405020304" pitchFamily="18" charset="0"/>
              </a:rPr>
              <a:t>.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Any Contractor awarded this contract acknowledges that the City is a “public governmental body” under and subject to the State of Missouri’s Sunshine Law (the “Act”), Revised Statute of Missouri § 610.010 et seq. The City will not give prior notice of receipt of a request under the Act for any record that has been provided to it by Contractor, nor of any record disclosed pursuant to the Act. Nothing in any awarded contract shall supersede, modify, or diminish in any respect whatsoever any of the City’s rights, obligations, and exceptions under the Act, nor will the City be held liable for any disclosure of records, including information that City determines in its sole discretion is a public record subject to disclosure under the Act. Public access to Proposals shall be governed by the relevant provisions of the Freedom of Information Act, State of Missouri Sunshine Law (</a:t>
            </a:r>
            <a:r>
              <a:rPr lang="en-US" sz="1800" b="0" i="0" dirty="0" err="1">
                <a:solidFill>
                  <a:srgbClr val="000000"/>
                </a:solidFill>
                <a:effectLst/>
                <a:latin typeface="Times New Roman" panose="02020603050405020304" pitchFamily="18" charset="0"/>
              </a:rPr>
              <a:t>RsMO</a:t>
            </a:r>
            <a:r>
              <a:rPr lang="en-US" sz="1800" b="0" i="0" dirty="0">
                <a:solidFill>
                  <a:srgbClr val="000000"/>
                </a:solidFill>
                <a:effectLst/>
                <a:latin typeface="Times New Roman" panose="02020603050405020304" pitchFamily="18" charset="0"/>
              </a:rPr>
              <a:t> 610.021), and regulations adopted pursuant thereto. </a:t>
            </a:r>
            <a:endParaRPr lang="en-US"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955415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60FC8-6AE8-CBC4-C345-651C23BF64BD}"/>
              </a:ext>
            </a:extLst>
          </p:cNvPr>
          <p:cNvSpPr>
            <a:spLocks noGrp="1"/>
          </p:cNvSpPr>
          <p:nvPr>
            <p:ph type="title"/>
          </p:nvPr>
        </p:nvSpPr>
        <p:spPr>
          <a:xfrm>
            <a:off x="653642" y="222124"/>
            <a:ext cx="10515600" cy="1325563"/>
          </a:xfrm>
        </p:spPr>
        <p:txBody>
          <a:bodyPr>
            <a:normAutofit/>
          </a:bodyPr>
          <a:lstStyle/>
          <a:p>
            <a:r>
              <a:rPr lang="en-US" sz="3200" b="1" i="0" dirty="0">
                <a:solidFill>
                  <a:srgbClr val="000000"/>
                </a:solidFill>
                <a:effectLst/>
                <a:latin typeface="Times New Roman" panose="02020603050405020304" pitchFamily="18" charset="0"/>
              </a:rPr>
              <a:t>Respondent’s Checklist</a:t>
            </a:r>
            <a:r>
              <a:rPr lang="en-US" sz="3200" b="0" i="0" dirty="0">
                <a:solidFill>
                  <a:srgbClr val="000000"/>
                </a:solidFill>
                <a:effectLst/>
                <a:latin typeface="Times New Roman" panose="02020603050405020304" pitchFamily="18" charset="0"/>
              </a:rPr>
              <a:t> </a:t>
            </a:r>
            <a:endParaRPr lang="en-US" sz="3200" dirty="0"/>
          </a:p>
        </p:txBody>
      </p:sp>
      <p:sp>
        <p:nvSpPr>
          <p:cNvPr id="3" name="Content Placeholder 2">
            <a:extLst>
              <a:ext uri="{FF2B5EF4-FFF2-40B4-BE49-F238E27FC236}">
                <a16:creationId xmlns:a16="http://schemas.microsoft.com/office/drawing/2014/main" id="{4F464365-C4D0-C78C-F778-01B90E8A2689}"/>
              </a:ext>
            </a:extLst>
          </p:cNvPr>
          <p:cNvSpPr>
            <a:spLocks noGrp="1"/>
          </p:cNvSpPr>
          <p:nvPr>
            <p:ph idx="1"/>
          </p:nvPr>
        </p:nvSpPr>
        <p:spPr/>
        <p:txBody>
          <a:bodyPr>
            <a:normAutofit fontScale="85000" lnSpcReduction="20000"/>
          </a:bodyPr>
          <a:lstStyle/>
          <a:p>
            <a:pPr algn="l" rtl="0" fontAlgn="base"/>
            <a:r>
              <a:rPr lang="en-US" sz="1800" b="0" i="0" dirty="0">
                <a:solidFill>
                  <a:srgbClr val="000000"/>
                </a:solidFill>
                <a:effectLst/>
                <a:latin typeface="Times New Roman" panose="02020603050405020304" pitchFamily="18" charset="0"/>
              </a:rPr>
              <a:t>_____ Cover Sheet (Appendix A)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_____ Letter of Transmittal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_____ Respondent’s Checklist (this form)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_____ Project Narrative/Submission Requirements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_____ Organization chart, position descriptions and staff roster for lead personnel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_____ Proposed staffing including number of personnel and position descriptions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_____ Scope of Services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_____ Marketing Samples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_____ Projected Integration Timeline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_____ References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_____ Cost Proposal (Appendix C)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_____ Company Financials (refer to General Instructions and Conditions I)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_____ W9 Form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_____ Acknowledgement of Addenda (submission of copy of addenda issued, if any)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_____ Electronic Copy (emailed/uploaded PDF) </a:t>
            </a:r>
            <a:endParaRPr lang="en-US" b="0" i="0" dirty="0">
              <a:solidFill>
                <a:srgbClr val="000000"/>
              </a:solidFill>
              <a:effectLst/>
              <a:latin typeface="Segoe UI" panose="020B0502040204020203" pitchFamily="34" charset="0"/>
            </a:endParaRPr>
          </a:p>
          <a:p>
            <a:endParaRPr lang="en-US" dirty="0"/>
          </a:p>
        </p:txBody>
      </p:sp>
      <p:sp>
        <p:nvSpPr>
          <p:cNvPr id="5" name="TextBox 4">
            <a:extLst>
              <a:ext uri="{FF2B5EF4-FFF2-40B4-BE49-F238E27FC236}">
                <a16:creationId xmlns:a16="http://schemas.microsoft.com/office/drawing/2014/main" id="{2F202327-59FC-FC04-C489-D43E16036CB3}"/>
              </a:ext>
            </a:extLst>
          </p:cNvPr>
          <p:cNvSpPr txBox="1"/>
          <p:nvPr/>
        </p:nvSpPr>
        <p:spPr>
          <a:xfrm>
            <a:off x="653642" y="1040325"/>
            <a:ext cx="9385184" cy="646331"/>
          </a:xfrm>
          <a:prstGeom prst="rect">
            <a:avLst/>
          </a:prstGeom>
          <a:noFill/>
        </p:spPr>
        <p:txBody>
          <a:bodyPr wrap="square">
            <a:spAutoFit/>
          </a:bodyPr>
          <a:lstStyle/>
          <a:p>
            <a:r>
              <a:rPr lang="en-US" sz="1800" b="1" i="0" u="sng" dirty="0">
                <a:solidFill>
                  <a:srgbClr val="000000"/>
                </a:solidFill>
                <a:effectLst/>
                <a:latin typeface="Times New Roman" panose="02020603050405020304" pitchFamily="18" charset="0"/>
              </a:rPr>
              <a:t>TECHNICAL PROPOSAL ENVELOPE SHALL CONTAIN ONE (1) ORIGINAL, THREE (3) COPIES &amp; ONE ELECTRONIC COPY OFTHE FOLLOWING:</a:t>
            </a:r>
            <a:r>
              <a:rPr lang="en-US" sz="1800" b="0" i="0" dirty="0">
                <a:solidFill>
                  <a:srgbClr val="000000"/>
                </a:solidFill>
                <a:effectLst/>
                <a:latin typeface="Times New Roman" panose="02020603050405020304" pitchFamily="18" charset="0"/>
              </a:rPr>
              <a:t> </a:t>
            </a:r>
            <a:endParaRPr lang="en-US" dirty="0"/>
          </a:p>
        </p:txBody>
      </p:sp>
    </p:spTree>
    <p:extLst>
      <p:ext uri="{BB962C8B-B14F-4D97-AF65-F5344CB8AC3E}">
        <p14:creationId xmlns:p14="http://schemas.microsoft.com/office/powerpoint/2010/main" val="1728963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82E1E-5416-9E21-C51E-B34CEA24B5AC}"/>
              </a:ext>
            </a:extLst>
          </p:cNvPr>
          <p:cNvSpPr>
            <a:spLocks noGrp="1"/>
          </p:cNvSpPr>
          <p:nvPr>
            <p:ph type="title"/>
          </p:nvPr>
        </p:nvSpPr>
        <p:spPr>
          <a:xfrm>
            <a:off x="561363" y="380035"/>
            <a:ext cx="10515600" cy="1325563"/>
          </a:xfrm>
        </p:spPr>
        <p:txBody>
          <a:bodyPr>
            <a:normAutofit/>
          </a:bodyPr>
          <a:lstStyle/>
          <a:p>
            <a:r>
              <a:rPr lang="en-US" sz="4000" dirty="0">
                <a:latin typeface="Times New Roman" panose="02020603050405020304" pitchFamily="18" charset="0"/>
                <a:cs typeface="Times New Roman" panose="02020603050405020304" pitchFamily="18" charset="0"/>
              </a:rPr>
              <a:t>Introduction + Timeline </a:t>
            </a:r>
          </a:p>
        </p:txBody>
      </p:sp>
      <p:graphicFrame>
        <p:nvGraphicFramePr>
          <p:cNvPr id="8" name="Content Placeholder 7">
            <a:extLst>
              <a:ext uri="{FF2B5EF4-FFF2-40B4-BE49-F238E27FC236}">
                <a16:creationId xmlns:a16="http://schemas.microsoft.com/office/drawing/2014/main" id="{10C0A49B-6BDF-8A0D-08AB-6990803F44D3}"/>
              </a:ext>
            </a:extLst>
          </p:cNvPr>
          <p:cNvGraphicFramePr>
            <a:graphicFrameLocks noGrp="1"/>
          </p:cNvGraphicFramePr>
          <p:nvPr>
            <p:ph idx="1"/>
            <p:extLst>
              <p:ext uri="{D42A27DB-BD31-4B8C-83A1-F6EECF244321}">
                <p14:modId xmlns:p14="http://schemas.microsoft.com/office/powerpoint/2010/main" val="2199275622"/>
              </p:ext>
            </p:extLst>
          </p:nvPr>
        </p:nvGraphicFramePr>
        <p:xfrm>
          <a:off x="5933853" y="2516308"/>
          <a:ext cx="5757017" cy="2782036"/>
        </p:xfrm>
        <a:graphic>
          <a:graphicData uri="http://schemas.openxmlformats.org/drawingml/2006/table">
            <a:tbl>
              <a:tblPr/>
              <a:tblGrid>
                <a:gridCol w="2764912">
                  <a:extLst>
                    <a:ext uri="{9D8B030D-6E8A-4147-A177-3AD203B41FA5}">
                      <a16:colId xmlns:a16="http://schemas.microsoft.com/office/drawing/2014/main" val="3742579288"/>
                    </a:ext>
                  </a:extLst>
                </a:gridCol>
                <a:gridCol w="2992105">
                  <a:extLst>
                    <a:ext uri="{9D8B030D-6E8A-4147-A177-3AD203B41FA5}">
                      <a16:colId xmlns:a16="http://schemas.microsoft.com/office/drawing/2014/main" val="3674020167"/>
                    </a:ext>
                  </a:extLst>
                </a:gridCol>
              </a:tblGrid>
              <a:tr h="367176">
                <a:tc>
                  <a:txBody>
                    <a:bodyPr/>
                    <a:lstStyle/>
                    <a:p>
                      <a:pPr algn="l" rtl="0" fontAlgn="base"/>
                      <a:r>
                        <a:rPr lang="en-US" sz="1200" b="0" i="0" dirty="0">
                          <a:effectLst/>
                          <a:latin typeface="Times New Roman" panose="02020603050405020304" pitchFamily="18" charset="0"/>
                        </a:rPr>
                        <a:t>RFP Release </a:t>
                      </a:r>
                      <a:endParaRPr lang="en-US" sz="1800" b="0" i="0" dirty="0">
                        <a:effectLst/>
                      </a:endParaRPr>
                    </a:p>
                  </a:txBody>
                  <a:tcPr marL="90653" marR="90653" marT="45326" marB="45326">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en-US" sz="1200" b="0" i="0" dirty="0">
                          <a:effectLst/>
                          <a:latin typeface="Times New Roman" panose="02020603050405020304" pitchFamily="18" charset="0"/>
                        </a:rPr>
                        <a:t>January 10</a:t>
                      </a:r>
                      <a:r>
                        <a:rPr lang="en-US" sz="900" b="0" i="0" baseline="30000" dirty="0">
                          <a:effectLst/>
                          <a:latin typeface="Times New Roman" panose="02020603050405020304" pitchFamily="18" charset="0"/>
                        </a:rPr>
                        <a:t>th</a:t>
                      </a:r>
                      <a:r>
                        <a:rPr lang="en-US" sz="1200" b="0" i="0" dirty="0">
                          <a:effectLst/>
                          <a:latin typeface="Times New Roman" panose="02020603050405020304" pitchFamily="18" charset="0"/>
                        </a:rPr>
                        <a:t>, 2024 </a:t>
                      </a:r>
                      <a:endParaRPr lang="en-US" sz="1800" b="0" i="0" dirty="0">
                        <a:effectLst/>
                      </a:endParaRPr>
                    </a:p>
                  </a:txBody>
                  <a:tcPr marL="90653" marR="90653" marT="45326" marB="45326">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1852708"/>
                  </a:ext>
                </a:extLst>
              </a:tr>
              <a:tr h="367176">
                <a:tc>
                  <a:txBody>
                    <a:bodyPr/>
                    <a:lstStyle/>
                    <a:p>
                      <a:pPr algn="l" rtl="0" fontAlgn="base"/>
                      <a:r>
                        <a:rPr lang="en-US" sz="1200" b="0" i="0" dirty="0">
                          <a:effectLst/>
                          <a:latin typeface="Times New Roman" panose="02020603050405020304" pitchFamily="18" charset="0"/>
                        </a:rPr>
                        <a:t>Bidders Conference and Site Visit </a:t>
                      </a:r>
                      <a:endParaRPr lang="en-US" sz="1800" b="0" i="0" dirty="0">
                        <a:effectLst/>
                      </a:endParaRPr>
                    </a:p>
                  </a:txBody>
                  <a:tcPr marL="90653" marR="90653" marT="45326" marB="45326">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en-US" sz="1200" b="0" i="0" dirty="0">
                          <a:effectLst/>
                          <a:latin typeface="Times New Roman" panose="02020603050405020304" pitchFamily="18" charset="0"/>
                        </a:rPr>
                        <a:t>January 24</a:t>
                      </a:r>
                      <a:r>
                        <a:rPr lang="en-US" sz="900" b="0" i="0" baseline="30000" dirty="0">
                          <a:effectLst/>
                          <a:latin typeface="Times New Roman" panose="02020603050405020304" pitchFamily="18" charset="0"/>
                        </a:rPr>
                        <a:t>th</a:t>
                      </a:r>
                      <a:r>
                        <a:rPr lang="en-US" sz="1200" b="0" i="0" dirty="0">
                          <a:effectLst/>
                          <a:latin typeface="Times New Roman" panose="02020603050405020304" pitchFamily="18" charset="0"/>
                        </a:rPr>
                        <a:t>, 2024 </a:t>
                      </a:r>
                      <a:endParaRPr lang="en-US" sz="1800" b="0" i="0" dirty="0">
                        <a:effectLst/>
                      </a:endParaRPr>
                    </a:p>
                  </a:txBody>
                  <a:tcPr marL="90653" marR="90653" marT="45326" marB="45326">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0666059"/>
                  </a:ext>
                </a:extLst>
              </a:tr>
              <a:tr h="367176">
                <a:tc>
                  <a:txBody>
                    <a:bodyPr/>
                    <a:lstStyle/>
                    <a:p>
                      <a:pPr algn="l" rtl="0" fontAlgn="base"/>
                      <a:r>
                        <a:rPr lang="en-US" sz="1200" b="0" i="0" dirty="0">
                          <a:effectLst/>
                          <a:latin typeface="Times New Roman" panose="02020603050405020304" pitchFamily="18" charset="0"/>
                        </a:rPr>
                        <a:t>Vendors to Submit Questions </a:t>
                      </a:r>
                      <a:endParaRPr lang="en-US" sz="1800" b="0" i="0" dirty="0">
                        <a:effectLst/>
                      </a:endParaRPr>
                    </a:p>
                  </a:txBody>
                  <a:tcPr marL="90653" marR="90653" marT="45326" marB="45326">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en-US" sz="1200" b="0" i="0" dirty="0">
                          <a:effectLst/>
                          <a:latin typeface="Times New Roman" panose="02020603050405020304" pitchFamily="18" charset="0"/>
                        </a:rPr>
                        <a:t>January 31</a:t>
                      </a:r>
                      <a:r>
                        <a:rPr lang="en-US" sz="900" b="0" i="0" baseline="30000" dirty="0">
                          <a:effectLst/>
                          <a:latin typeface="Times New Roman" panose="02020603050405020304" pitchFamily="18" charset="0"/>
                        </a:rPr>
                        <a:t>st</a:t>
                      </a:r>
                      <a:r>
                        <a:rPr lang="en-US" sz="1200" b="0" i="0" dirty="0">
                          <a:effectLst/>
                          <a:latin typeface="Times New Roman" panose="02020603050405020304" pitchFamily="18" charset="0"/>
                        </a:rPr>
                        <a:t>, 2024 </a:t>
                      </a:r>
                      <a:endParaRPr lang="en-US" sz="1800" b="0" i="0" dirty="0">
                        <a:effectLst/>
                      </a:endParaRPr>
                    </a:p>
                  </a:txBody>
                  <a:tcPr marL="90653" marR="90653" marT="45326" marB="45326">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2182177"/>
                  </a:ext>
                </a:extLst>
              </a:tr>
              <a:tr h="367176">
                <a:tc>
                  <a:txBody>
                    <a:bodyPr/>
                    <a:lstStyle/>
                    <a:p>
                      <a:pPr algn="l" rtl="0" fontAlgn="base"/>
                      <a:r>
                        <a:rPr lang="en-US" sz="1200" b="0" i="0" dirty="0">
                          <a:effectLst/>
                          <a:latin typeface="Times New Roman" panose="02020603050405020304" pitchFamily="18" charset="0"/>
                        </a:rPr>
                        <a:t>City Responses to Questions </a:t>
                      </a:r>
                      <a:endParaRPr lang="en-US" sz="1800" b="0" i="0" dirty="0">
                        <a:effectLst/>
                      </a:endParaRPr>
                    </a:p>
                  </a:txBody>
                  <a:tcPr marL="90653" marR="90653" marT="45326" marB="45326">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en-US" sz="1200" b="0" i="0" dirty="0">
                          <a:effectLst/>
                          <a:latin typeface="Times New Roman" panose="02020603050405020304" pitchFamily="18" charset="0"/>
                        </a:rPr>
                        <a:t>February 7th, 2024 </a:t>
                      </a:r>
                      <a:endParaRPr lang="en-US" sz="1800" b="0" i="0" dirty="0">
                        <a:effectLst/>
                      </a:endParaRPr>
                    </a:p>
                  </a:txBody>
                  <a:tcPr marL="90653" marR="90653" marT="45326" marB="45326">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5928898"/>
                  </a:ext>
                </a:extLst>
              </a:tr>
              <a:tr h="367176">
                <a:tc>
                  <a:txBody>
                    <a:bodyPr/>
                    <a:lstStyle/>
                    <a:p>
                      <a:pPr algn="l" rtl="0" fontAlgn="base"/>
                      <a:r>
                        <a:rPr lang="en-US" sz="1200" b="0" i="0" dirty="0">
                          <a:effectLst/>
                          <a:latin typeface="Times New Roman" panose="02020603050405020304" pitchFamily="18" charset="0"/>
                        </a:rPr>
                        <a:t>Proposals Due </a:t>
                      </a:r>
                      <a:endParaRPr lang="en-US" sz="1800" b="0" i="0" dirty="0">
                        <a:effectLst/>
                      </a:endParaRPr>
                    </a:p>
                  </a:txBody>
                  <a:tcPr marL="90653" marR="90653" marT="45326" marB="45326">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en-US" sz="1200" b="0" i="0" dirty="0">
                          <a:effectLst/>
                          <a:latin typeface="Times New Roman" panose="02020603050405020304" pitchFamily="18" charset="0"/>
                        </a:rPr>
                        <a:t>5:00 PM on February 23</a:t>
                      </a:r>
                      <a:r>
                        <a:rPr lang="en-US" sz="900" b="0" i="0" baseline="30000" dirty="0">
                          <a:effectLst/>
                          <a:latin typeface="Times New Roman" panose="02020603050405020304" pitchFamily="18" charset="0"/>
                        </a:rPr>
                        <a:t>rd</a:t>
                      </a:r>
                      <a:r>
                        <a:rPr lang="en-US" sz="1200" b="0" i="0" dirty="0">
                          <a:effectLst/>
                          <a:latin typeface="Times New Roman" panose="02020603050405020304" pitchFamily="18" charset="0"/>
                        </a:rPr>
                        <a:t>, 2024 </a:t>
                      </a:r>
                      <a:endParaRPr lang="en-US" sz="1800" b="0" i="0" dirty="0">
                        <a:effectLst/>
                      </a:endParaRPr>
                    </a:p>
                  </a:txBody>
                  <a:tcPr marL="90653" marR="90653" marT="45326" marB="45326">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8744287"/>
                  </a:ext>
                </a:extLst>
              </a:tr>
              <a:tr h="489744">
                <a:tc>
                  <a:txBody>
                    <a:bodyPr/>
                    <a:lstStyle/>
                    <a:p>
                      <a:pPr algn="l" rtl="0" fontAlgn="base"/>
                      <a:r>
                        <a:rPr lang="en-US" sz="1200" b="0" i="0" dirty="0">
                          <a:effectLst/>
                          <a:latin typeface="Times New Roman" panose="02020603050405020304" pitchFamily="18" charset="0"/>
                        </a:rPr>
                        <a:t>Estimated Final Selection of Vendor/Vendors </a:t>
                      </a:r>
                      <a:endParaRPr lang="en-US" sz="1800" b="0" i="0" dirty="0">
                        <a:effectLst/>
                      </a:endParaRPr>
                    </a:p>
                  </a:txBody>
                  <a:tcPr marL="90653" marR="90653" marT="45326" marB="45326">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en-US" sz="1200" b="0" i="0" dirty="0">
                          <a:effectLst/>
                          <a:latin typeface="Times New Roman" panose="02020603050405020304" pitchFamily="18" charset="0"/>
                        </a:rPr>
                        <a:t>March 22</a:t>
                      </a:r>
                      <a:r>
                        <a:rPr lang="en-US" sz="900" b="0" i="0" baseline="30000" dirty="0">
                          <a:effectLst/>
                          <a:latin typeface="Times New Roman" panose="02020603050405020304" pitchFamily="18" charset="0"/>
                        </a:rPr>
                        <a:t>nd</a:t>
                      </a:r>
                      <a:r>
                        <a:rPr lang="en-US" sz="1200" b="0" i="0" dirty="0">
                          <a:effectLst/>
                          <a:latin typeface="Times New Roman" panose="02020603050405020304" pitchFamily="18" charset="0"/>
                        </a:rPr>
                        <a:t>, 2024 </a:t>
                      </a:r>
                      <a:endParaRPr lang="en-US" sz="1800" b="0" i="0" dirty="0">
                        <a:effectLst/>
                      </a:endParaRPr>
                    </a:p>
                  </a:txBody>
                  <a:tcPr marL="90653" marR="90653" marT="45326" marB="45326">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574717"/>
                  </a:ext>
                </a:extLst>
              </a:tr>
              <a:tr h="365987">
                <a:tc>
                  <a:txBody>
                    <a:bodyPr/>
                    <a:lstStyle/>
                    <a:p>
                      <a:pPr algn="l" rtl="0" fontAlgn="base"/>
                      <a:r>
                        <a:rPr lang="en-US" sz="1200" b="0" i="0" dirty="0">
                          <a:effectLst/>
                          <a:latin typeface="Times New Roman" panose="02020603050405020304" pitchFamily="18" charset="0"/>
                        </a:rPr>
                        <a:t>Estimated Contract Negotiation and Approval </a:t>
                      </a:r>
                      <a:endParaRPr lang="en-US" sz="1800" b="0" i="0" dirty="0">
                        <a:effectLst/>
                      </a:endParaRPr>
                    </a:p>
                  </a:txBody>
                  <a:tcPr marL="90653" marR="90653" marT="45326" marB="45326">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rtl="0" fontAlgn="base"/>
                      <a:r>
                        <a:rPr lang="en-US" sz="1200" b="0" i="0" dirty="0">
                          <a:effectLst/>
                          <a:latin typeface="Times New Roman" panose="02020603050405020304" pitchFamily="18" charset="0"/>
                        </a:rPr>
                        <a:t>May 2024 </a:t>
                      </a:r>
                      <a:endParaRPr lang="en-US" sz="1800" b="0" i="0" dirty="0">
                        <a:effectLst/>
                      </a:endParaRPr>
                    </a:p>
                  </a:txBody>
                  <a:tcPr marL="90653" marR="90653" marT="45326" marB="45326">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5160949"/>
                  </a:ext>
                </a:extLst>
              </a:tr>
            </a:tbl>
          </a:graphicData>
        </a:graphic>
      </p:graphicFrame>
      <p:sp>
        <p:nvSpPr>
          <p:cNvPr id="9" name="Rectangle 2">
            <a:extLst>
              <a:ext uri="{FF2B5EF4-FFF2-40B4-BE49-F238E27FC236}">
                <a16:creationId xmlns:a16="http://schemas.microsoft.com/office/drawing/2014/main" id="{08CF1F4A-7BED-9296-0DF1-A04BA54ACE94}"/>
              </a:ext>
            </a:extLst>
          </p:cNvPr>
          <p:cNvSpPr>
            <a:spLocks noChangeArrowheads="1"/>
          </p:cNvSpPr>
          <p:nvPr/>
        </p:nvSpPr>
        <p:spPr bwMode="auto">
          <a:xfrm>
            <a:off x="5933853" y="2014537"/>
            <a:ext cx="4227567" cy="4001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RFP Timeline:</a:t>
            </a: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The following is a listing of key proposal and project milestones: </a:t>
            </a:r>
            <a:endParaRPr kumimoji="0" lang="en-US" altLang="en-US" sz="800" b="0" i="0" u="none" strike="noStrike" cap="none" normalizeH="0" baseline="0" dirty="0">
              <a:ln>
                <a:noFill/>
              </a:ln>
              <a:solidFill>
                <a:schemeClr val="tx1"/>
              </a:solidFill>
              <a:effectLst/>
            </a:endParaRPr>
          </a:p>
        </p:txBody>
      </p:sp>
      <p:sp>
        <p:nvSpPr>
          <p:cNvPr id="11" name="TextBox 10">
            <a:extLst>
              <a:ext uri="{FF2B5EF4-FFF2-40B4-BE49-F238E27FC236}">
                <a16:creationId xmlns:a16="http://schemas.microsoft.com/office/drawing/2014/main" id="{646D4BE5-1096-33BC-3BA4-C06FD39F6094}"/>
              </a:ext>
            </a:extLst>
          </p:cNvPr>
          <p:cNvSpPr txBox="1"/>
          <p:nvPr/>
        </p:nvSpPr>
        <p:spPr>
          <a:xfrm>
            <a:off x="475963" y="1756429"/>
            <a:ext cx="4620237" cy="3693319"/>
          </a:xfrm>
          <a:prstGeom prst="rect">
            <a:avLst/>
          </a:prstGeom>
          <a:noFill/>
        </p:spPr>
        <p:txBody>
          <a:bodyPr wrap="square">
            <a:spAutoFit/>
          </a:bodyPr>
          <a:lstStyle/>
          <a:p>
            <a:pPr algn="l" rtl="0" fontAlgn="base"/>
            <a:r>
              <a:rPr lang="en-US" sz="1800" b="0" i="0" dirty="0">
                <a:solidFill>
                  <a:srgbClr val="000000"/>
                </a:solidFill>
                <a:effectLst/>
                <a:latin typeface="Times New Roman" panose="02020603050405020304" pitchFamily="18" charset="0"/>
              </a:rPr>
              <a:t> </a:t>
            </a:r>
            <a:endParaRPr lang="en-US"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Times New Roman" panose="02020603050405020304" pitchFamily="18" charset="0"/>
              </a:rPr>
              <a:t>The STLTO manages and directs parking operations for the City of St. Louis. Currently, the STLTO operates:</a:t>
            </a:r>
          </a:p>
          <a:p>
            <a:pPr marL="285750" indent="-285750"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1,891 IPS single-space meters</a:t>
            </a:r>
          </a:p>
          <a:p>
            <a:pPr marL="285750" indent="-285750"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700 </a:t>
            </a:r>
            <a:r>
              <a:rPr lang="en-US" sz="1800" b="0" i="0" dirty="0" err="1">
                <a:solidFill>
                  <a:srgbClr val="000000"/>
                </a:solidFill>
                <a:effectLst/>
                <a:latin typeface="Times New Roman" panose="02020603050405020304" pitchFamily="18" charset="0"/>
              </a:rPr>
              <a:t>Flowbird</a:t>
            </a:r>
            <a:r>
              <a:rPr lang="en-US" sz="1800" b="0" i="0" dirty="0">
                <a:solidFill>
                  <a:srgbClr val="000000"/>
                </a:solidFill>
                <a:effectLst/>
                <a:latin typeface="Times New Roman" panose="02020603050405020304" pitchFamily="18" charset="0"/>
              </a:rPr>
              <a:t> (</a:t>
            </a:r>
            <a:r>
              <a:rPr lang="en-US" sz="1800" b="0" i="0" dirty="0" err="1">
                <a:solidFill>
                  <a:srgbClr val="000000"/>
                </a:solidFill>
                <a:effectLst/>
                <a:latin typeface="Times New Roman" panose="02020603050405020304" pitchFamily="18" charset="0"/>
              </a:rPr>
              <a:t>Parkeon</a:t>
            </a:r>
            <a:r>
              <a:rPr lang="en-US" sz="1800" b="0" i="0" dirty="0">
                <a:solidFill>
                  <a:srgbClr val="000000"/>
                </a:solidFill>
                <a:effectLst/>
                <a:latin typeface="Times New Roman" panose="02020603050405020304" pitchFamily="18" charset="0"/>
              </a:rPr>
              <a:t>) multi-space pay stations</a:t>
            </a:r>
          </a:p>
          <a:p>
            <a:pPr marL="285750" indent="-285750" algn="l" rtl="0" fontAlgn="base">
              <a:buFont typeface="Arial" panose="020B0604020202020204" pitchFamily="34" charset="0"/>
              <a:buChar char="•"/>
            </a:pPr>
            <a:endParaRPr lang="en-US" dirty="0">
              <a:solidFill>
                <a:srgbClr val="000000"/>
              </a:solidFill>
              <a:latin typeface="Times New Roman" panose="02020603050405020304" pitchFamily="18" charset="0"/>
            </a:endParaRPr>
          </a:p>
          <a:p>
            <a:pPr algn="l" rtl="0" fontAlgn="base"/>
            <a:r>
              <a:rPr lang="en-US" dirty="0">
                <a:solidFill>
                  <a:srgbClr val="000000"/>
                </a:solidFill>
                <a:latin typeface="Times New Roman" panose="02020603050405020304" pitchFamily="18" charset="0"/>
              </a:rPr>
              <a:t>The STLTO: </a:t>
            </a:r>
          </a:p>
          <a:p>
            <a:pPr marL="285750" indent="-285750" algn="l" rtl="0" fontAlgn="base">
              <a:buFont typeface="Arial" panose="020B0604020202020204" pitchFamily="34" charset="0"/>
              <a:buChar char="•"/>
            </a:pPr>
            <a:r>
              <a:rPr lang="en-US" dirty="0">
                <a:solidFill>
                  <a:srgbClr val="000000"/>
                </a:solidFill>
                <a:latin typeface="Times New Roman" panose="02020603050405020304" pitchFamily="18" charset="0"/>
              </a:rPr>
              <a:t>G</a:t>
            </a:r>
            <a:r>
              <a:rPr lang="en-US" sz="1800" b="0" i="0" dirty="0">
                <a:solidFill>
                  <a:srgbClr val="000000"/>
                </a:solidFill>
                <a:effectLst/>
                <a:latin typeface="Times New Roman" panose="02020603050405020304" pitchFamily="18" charset="0"/>
              </a:rPr>
              <a:t>enerates over $6 million in gross revenues in the last fiscal year </a:t>
            </a:r>
          </a:p>
          <a:p>
            <a:pPr marL="285750" indent="-285750" algn="l" rtl="0" fontAlgn="base">
              <a:buFont typeface="Arial" panose="020B0604020202020204" pitchFamily="34" charset="0"/>
              <a:buChar char="•"/>
            </a:pPr>
            <a:r>
              <a:rPr lang="en-US" dirty="0">
                <a:solidFill>
                  <a:srgbClr val="000000"/>
                </a:solidFill>
                <a:latin typeface="Times New Roman" panose="02020603050405020304" pitchFamily="18" charset="0"/>
              </a:rPr>
              <a:t>I</a:t>
            </a:r>
            <a:r>
              <a:rPr lang="en-US" sz="1800" b="0" i="0" dirty="0">
                <a:solidFill>
                  <a:srgbClr val="000000"/>
                </a:solidFill>
                <a:effectLst/>
                <a:latin typeface="Times New Roman" panose="02020603050405020304" pitchFamily="18" charset="0"/>
              </a:rPr>
              <a:t>ssues approximately 310,000 parking tickets annually</a:t>
            </a:r>
            <a:endParaRPr lang="en-US"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2767973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5464A-48E7-0578-E524-E1ABDA13D45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General Instructions – Cover Sheet </a:t>
            </a:r>
          </a:p>
        </p:txBody>
      </p:sp>
      <p:graphicFrame>
        <p:nvGraphicFramePr>
          <p:cNvPr id="4" name="Table 3">
            <a:extLst>
              <a:ext uri="{FF2B5EF4-FFF2-40B4-BE49-F238E27FC236}">
                <a16:creationId xmlns:a16="http://schemas.microsoft.com/office/drawing/2014/main" id="{038E0703-9E24-1C4A-F5E3-4A8AEDCC7E66}"/>
              </a:ext>
            </a:extLst>
          </p:cNvPr>
          <p:cNvGraphicFramePr>
            <a:graphicFrameLocks noGrp="1"/>
          </p:cNvGraphicFramePr>
          <p:nvPr>
            <p:extLst>
              <p:ext uri="{D42A27DB-BD31-4B8C-83A1-F6EECF244321}">
                <p14:modId xmlns:p14="http://schemas.microsoft.com/office/powerpoint/2010/main" val="3544017422"/>
              </p:ext>
            </p:extLst>
          </p:nvPr>
        </p:nvGraphicFramePr>
        <p:xfrm>
          <a:off x="5517941" y="1769422"/>
          <a:ext cx="4747260" cy="4145280"/>
        </p:xfrm>
        <a:graphic>
          <a:graphicData uri="http://schemas.openxmlformats.org/drawingml/2006/table">
            <a:tbl>
              <a:tblPr/>
              <a:tblGrid>
                <a:gridCol w="1348740">
                  <a:extLst>
                    <a:ext uri="{9D8B030D-6E8A-4147-A177-3AD203B41FA5}">
                      <a16:colId xmlns:a16="http://schemas.microsoft.com/office/drawing/2014/main" val="1664629928"/>
                    </a:ext>
                  </a:extLst>
                </a:gridCol>
                <a:gridCol w="3398520">
                  <a:extLst>
                    <a:ext uri="{9D8B030D-6E8A-4147-A177-3AD203B41FA5}">
                      <a16:colId xmlns:a16="http://schemas.microsoft.com/office/drawing/2014/main" val="3894576591"/>
                    </a:ext>
                  </a:extLst>
                </a:gridCol>
              </a:tblGrid>
              <a:tr h="152400">
                <a:tc>
                  <a:txBody>
                    <a:bodyPr/>
                    <a:lstStyle/>
                    <a:p>
                      <a:pPr fontAlgn="t"/>
                      <a:endParaRPr lang="en-US">
                        <a:effectLst/>
                      </a:endParaRPr>
                    </a:p>
                    <a:p>
                      <a:pPr algn="l" rtl="0" fontAlgn="base"/>
                      <a:r>
                        <a:rPr lang="en-US" sz="1200" b="0" i="0">
                          <a:solidFill>
                            <a:srgbClr val="000000"/>
                          </a:solidFill>
                          <a:effectLst/>
                          <a:latin typeface="Times New Roman" panose="02020603050405020304" pitchFamily="18" charset="0"/>
                        </a:rPr>
                        <a:t>Vendor Name:  </a:t>
                      </a:r>
                      <a:endParaRPr lang="en-US"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endParaRPr lang="en-US">
                        <a:effectLst/>
                      </a:endParaRPr>
                    </a:p>
                    <a:p>
                      <a:pPr algn="l" rtl="0" fontAlgn="base"/>
                      <a:r>
                        <a:rPr lang="en-US" sz="1400" b="0" i="0">
                          <a:solidFill>
                            <a:srgbClr val="000000"/>
                          </a:solidFill>
                          <a:effectLst/>
                          <a:latin typeface="Times New Roman" panose="02020603050405020304" pitchFamily="18" charset="0"/>
                        </a:rPr>
                        <a:t> </a:t>
                      </a:r>
                      <a:endParaRPr lang="en-US"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0359679"/>
                  </a:ext>
                </a:extLst>
              </a:tr>
              <a:tr h="152400">
                <a:tc>
                  <a:txBody>
                    <a:bodyPr/>
                    <a:lstStyle/>
                    <a:p>
                      <a:pPr fontAlgn="t"/>
                      <a:endParaRPr lang="en-US" dirty="0">
                        <a:effectLst/>
                      </a:endParaRPr>
                    </a:p>
                    <a:p>
                      <a:pPr algn="l" rtl="0" fontAlgn="base"/>
                      <a:r>
                        <a:rPr lang="en-US" sz="1200" b="0" i="0" dirty="0">
                          <a:solidFill>
                            <a:srgbClr val="000000"/>
                          </a:solidFill>
                          <a:effectLst/>
                          <a:latin typeface="Times New Roman" panose="02020603050405020304" pitchFamily="18" charset="0"/>
                        </a:rPr>
                        <a:t>Vendor Address: </a:t>
                      </a:r>
                      <a:endParaRPr lang="en-US" b="0" i="0" dirty="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fontAlgn="t"/>
                      <a:endParaRPr lang="en-US">
                        <a:effectLst/>
                      </a:endParaRPr>
                    </a:p>
                    <a:p>
                      <a:pPr algn="l" rtl="0" fontAlgn="base"/>
                      <a:r>
                        <a:rPr lang="en-US" sz="1400" b="0" i="0">
                          <a:solidFill>
                            <a:srgbClr val="000000"/>
                          </a:solidFill>
                          <a:effectLst/>
                          <a:latin typeface="Times New Roman" panose="02020603050405020304" pitchFamily="18" charset="0"/>
                        </a:rPr>
                        <a:t> </a:t>
                      </a:r>
                      <a:endParaRPr lang="en-US" b="0" i="0">
                        <a:effectLst/>
                      </a:endParaRPr>
                    </a:p>
                    <a:p>
                      <a:pPr algn="l" rtl="0" fontAlgn="base"/>
                      <a:r>
                        <a:rPr lang="en-US" sz="1400" b="0" i="0">
                          <a:solidFill>
                            <a:srgbClr val="000000"/>
                          </a:solidFill>
                          <a:effectLst/>
                          <a:latin typeface="Times New Roman" panose="02020603050405020304" pitchFamily="18" charset="0"/>
                        </a:rPr>
                        <a:t> </a:t>
                      </a:r>
                      <a:endParaRPr lang="en-US"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2534514"/>
                  </a:ext>
                </a:extLst>
              </a:tr>
              <a:tr h="152400">
                <a:tc>
                  <a:txBody>
                    <a:bodyPr/>
                    <a:lstStyle/>
                    <a:p>
                      <a:pPr fontAlgn="t"/>
                      <a:endParaRPr lang="en-US">
                        <a:effectLst/>
                      </a:endParaRPr>
                    </a:p>
                    <a:p>
                      <a:pPr algn="l" rtl="0" fontAlgn="base"/>
                      <a:r>
                        <a:rPr lang="en-US" sz="1200" b="0" i="0">
                          <a:solidFill>
                            <a:srgbClr val="000000"/>
                          </a:solidFill>
                          <a:effectLst/>
                          <a:latin typeface="Times New Roman" panose="02020603050405020304" pitchFamily="18" charset="0"/>
                        </a:rPr>
                        <a:t>Primary Contact Name:  </a:t>
                      </a:r>
                      <a:endParaRPr lang="en-US"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fontAlgn="t"/>
                      <a:endParaRPr lang="en-US" dirty="0">
                        <a:effectLst/>
                      </a:endParaRPr>
                    </a:p>
                    <a:p>
                      <a:pPr algn="l" rtl="0" fontAlgn="base"/>
                      <a:r>
                        <a:rPr lang="en-US" sz="1400" b="0" i="0" dirty="0">
                          <a:solidFill>
                            <a:srgbClr val="000000"/>
                          </a:solidFill>
                          <a:effectLst/>
                          <a:latin typeface="Times New Roman" panose="02020603050405020304" pitchFamily="18" charset="0"/>
                        </a:rPr>
                        <a:t> </a:t>
                      </a:r>
                      <a:endParaRPr lang="en-US" b="0" i="0" dirty="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8138117"/>
                  </a:ext>
                </a:extLst>
              </a:tr>
              <a:tr h="152400">
                <a:tc>
                  <a:txBody>
                    <a:bodyPr/>
                    <a:lstStyle/>
                    <a:p>
                      <a:pPr fontAlgn="t"/>
                      <a:endParaRPr lang="en-US">
                        <a:effectLst/>
                      </a:endParaRPr>
                    </a:p>
                    <a:p>
                      <a:pPr algn="l" rtl="0" fontAlgn="base"/>
                      <a:r>
                        <a:rPr lang="en-US" sz="1200" b="0" i="0">
                          <a:solidFill>
                            <a:srgbClr val="000000"/>
                          </a:solidFill>
                          <a:effectLst/>
                          <a:latin typeface="Times New Roman" panose="02020603050405020304" pitchFamily="18" charset="0"/>
                        </a:rPr>
                        <a:t>Primary Contact Phone:  </a:t>
                      </a:r>
                      <a:endParaRPr lang="en-US"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fontAlgn="t"/>
                      <a:endParaRPr lang="en-US">
                        <a:effectLst/>
                      </a:endParaRPr>
                    </a:p>
                    <a:p>
                      <a:pPr algn="l" rtl="0" fontAlgn="base"/>
                      <a:r>
                        <a:rPr lang="en-US" sz="1400" b="0" i="0">
                          <a:solidFill>
                            <a:srgbClr val="000000"/>
                          </a:solidFill>
                          <a:effectLst/>
                          <a:latin typeface="Times New Roman" panose="02020603050405020304" pitchFamily="18" charset="0"/>
                        </a:rPr>
                        <a:t> </a:t>
                      </a:r>
                      <a:endParaRPr lang="en-US"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8424195"/>
                  </a:ext>
                </a:extLst>
              </a:tr>
              <a:tr h="152400">
                <a:tc>
                  <a:txBody>
                    <a:bodyPr/>
                    <a:lstStyle/>
                    <a:p>
                      <a:pPr fontAlgn="t"/>
                      <a:endParaRPr lang="en-US">
                        <a:effectLst/>
                      </a:endParaRPr>
                    </a:p>
                    <a:p>
                      <a:pPr algn="l" rtl="0" fontAlgn="base"/>
                      <a:r>
                        <a:rPr lang="en-US" sz="1200" b="0" i="0">
                          <a:solidFill>
                            <a:srgbClr val="000000"/>
                          </a:solidFill>
                          <a:effectLst/>
                          <a:latin typeface="Times New Roman" panose="02020603050405020304" pitchFamily="18" charset="0"/>
                        </a:rPr>
                        <a:t>Primary Contact Email:  </a:t>
                      </a:r>
                      <a:endParaRPr lang="en-US"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fontAlgn="t"/>
                      <a:endParaRPr lang="en-US" dirty="0">
                        <a:effectLst/>
                      </a:endParaRPr>
                    </a:p>
                    <a:p>
                      <a:pPr algn="l" rtl="0" fontAlgn="base"/>
                      <a:r>
                        <a:rPr lang="en-US" sz="1400" b="0" i="0" dirty="0">
                          <a:solidFill>
                            <a:srgbClr val="000000"/>
                          </a:solidFill>
                          <a:effectLst/>
                          <a:latin typeface="Times New Roman" panose="02020603050405020304" pitchFamily="18" charset="0"/>
                        </a:rPr>
                        <a:t> </a:t>
                      </a:r>
                      <a:endParaRPr lang="en-US" b="0" i="0" dirty="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6896335"/>
                  </a:ext>
                </a:extLst>
              </a:tr>
              <a:tr h="152400">
                <a:tc>
                  <a:txBody>
                    <a:bodyPr/>
                    <a:lstStyle/>
                    <a:p>
                      <a:pPr fontAlgn="t"/>
                      <a:endParaRPr lang="en-US">
                        <a:effectLst/>
                      </a:endParaRPr>
                    </a:p>
                    <a:p>
                      <a:pPr algn="l" rtl="0" fontAlgn="base"/>
                      <a:r>
                        <a:rPr lang="en-US" sz="1200" b="0" i="0">
                          <a:solidFill>
                            <a:srgbClr val="000000"/>
                          </a:solidFill>
                          <a:effectLst/>
                          <a:latin typeface="Times New Roman" panose="02020603050405020304" pitchFamily="18" charset="0"/>
                        </a:rPr>
                        <a:t>EIN:  </a:t>
                      </a:r>
                      <a:endParaRPr lang="en-US" b="0" i="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fontAlgn="t"/>
                      <a:endParaRPr lang="en-US" dirty="0">
                        <a:effectLst/>
                      </a:endParaRPr>
                    </a:p>
                    <a:p>
                      <a:pPr algn="l" rtl="0" fontAlgn="base"/>
                      <a:r>
                        <a:rPr lang="en-US" sz="1400" b="0" i="0" dirty="0">
                          <a:solidFill>
                            <a:srgbClr val="000000"/>
                          </a:solidFill>
                          <a:effectLst/>
                          <a:latin typeface="Times New Roman" panose="02020603050405020304" pitchFamily="18" charset="0"/>
                        </a:rPr>
                        <a:t> </a:t>
                      </a:r>
                      <a:endParaRPr lang="en-US" b="0" i="0" dirty="0">
                        <a:effectLst/>
                      </a:endParaRPr>
                    </a:p>
                  </a:txBody>
                  <a:tcP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2056709"/>
                  </a:ext>
                </a:extLst>
              </a:tr>
            </a:tbl>
          </a:graphicData>
        </a:graphic>
      </p:graphicFrame>
      <p:sp>
        <p:nvSpPr>
          <p:cNvPr id="5" name="Rectangle 1">
            <a:extLst>
              <a:ext uri="{FF2B5EF4-FFF2-40B4-BE49-F238E27FC236}">
                <a16:creationId xmlns:a16="http://schemas.microsoft.com/office/drawing/2014/main" id="{310CBE19-28CD-DA1D-D650-B288E63BB68F}"/>
              </a:ext>
            </a:extLst>
          </p:cNvPr>
          <p:cNvSpPr>
            <a:spLocks noChangeArrowheads="1"/>
          </p:cNvSpPr>
          <p:nvPr/>
        </p:nvSpPr>
        <p:spPr bwMode="auto">
          <a:xfrm>
            <a:off x="492625" y="1605647"/>
            <a:ext cx="3677970"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Appendix A: RFP Response Cover Sheet</a:t>
            </a:r>
            <a:r>
              <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6DDBBE5A-7594-FD63-C113-D5A31F049973}"/>
              </a:ext>
            </a:extLst>
          </p:cNvPr>
          <p:cNvSpPr>
            <a:spLocks noChangeArrowheads="1"/>
          </p:cNvSpPr>
          <p:nvPr/>
        </p:nvSpPr>
        <p:spPr bwMode="auto">
          <a:xfrm>
            <a:off x="660405" y="2003846"/>
            <a:ext cx="4324671" cy="156966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Check all the boxes for the portions of the RFP that you are applying for. The following proposal is responding to:</a:t>
            </a:r>
            <a:r>
              <a:rPr kumimoji="0" lang="en-US" altLang="en-US"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endParaRPr kumimoji="0" lang="en-US" altLang="en-US" sz="9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9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 Citation Management </a:t>
            </a:r>
            <a:endParaRPr kumimoji="0" lang="en-US" altLang="en-US" sz="900" b="0" i="0" u="none" strike="noStrike" cap="none" normalizeH="0" baseline="0" dirty="0">
              <a:ln>
                <a:noFill/>
              </a:ln>
              <a:solidFill>
                <a:srgbClr val="000000"/>
              </a:solidFill>
              <a:effectLst/>
              <a:latin typeface="Verdana" panose="020B0604030504040204" pitchFamily="34" charset="0"/>
              <a:cs typeface="Segoe UI"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 On-Street Meter Maintenance &amp; Coin Collection  </a:t>
            </a:r>
            <a:endParaRPr kumimoji="0" lang="en-US" altLang="en-US" sz="1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 Booting and Towing Program </a:t>
            </a:r>
            <a:endParaRPr kumimoji="0" lang="en-US" altLang="en-US" sz="1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 Delinquent Ticket Collections </a:t>
            </a:r>
            <a:endParaRPr kumimoji="0" lang="en-US" altLang="en-US" sz="900" b="0" i="0" u="none" strike="noStrike" cap="none" normalizeH="0" baseline="0" dirty="0">
              <a:ln>
                <a:noFill/>
              </a:ln>
              <a:solidFill>
                <a:srgbClr val="000000"/>
              </a:solidFill>
              <a:effectLst/>
              <a:latin typeface="Verdana" panose="020B0604030504040204" pitchFamily="34" charset="0"/>
              <a:cs typeface="Segoe UI"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98090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9525-BF08-1A45-4A5E-E217D50B6420}"/>
              </a:ext>
            </a:extLst>
          </p:cNvPr>
          <p:cNvSpPr>
            <a:spLocks noGrp="1"/>
          </p:cNvSpPr>
          <p:nvPr>
            <p:ph type="title"/>
          </p:nvPr>
        </p:nvSpPr>
        <p:spPr>
          <a:xfrm>
            <a:off x="1036860" y="473379"/>
            <a:ext cx="4597747" cy="1616203"/>
          </a:xfrm>
        </p:spPr>
        <p:txBody>
          <a:bodyPr vert="horz" lIns="91440" tIns="45720" rIns="91440" bIns="45720" rtlCol="0" anchor="b">
            <a:normAutofit/>
          </a:bodyPr>
          <a:lstStyle/>
          <a:p>
            <a:r>
              <a:rPr lang="en-US" sz="3200" kern="1200" dirty="0">
                <a:solidFill>
                  <a:schemeClr val="tx1"/>
                </a:solidFill>
                <a:latin typeface="Times New Roman" panose="02020603050405020304" pitchFamily="18" charset="0"/>
                <a:cs typeface="Times New Roman" panose="02020603050405020304" pitchFamily="18" charset="0"/>
              </a:rPr>
              <a:t>General Instructions – Service Narrative </a:t>
            </a:r>
          </a:p>
        </p:txBody>
      </p:sp>
      <p:sp>
        <p:nvSpPr>
          <p:cNvPr id="5" name="TextBox 4">
            <a:extLst>
              <a:ext uri="{FF2B5EF4-FFF2-40B4-BE49-F238E27FC236}">
                <a16:creationId xmlns:a16="http://schemas.microsoft.com/office/drawing/2014/main" id="{9F69E2A3-F254-EF6C-24DC-C59FAF0AE881}"/>
              </a:ext>
            </a:extLst>
          </p:cNvPr>
          <p:cNvSpPr txBox="1"/>
          <p:nvPr/>
        </p:nvSpPr>
        <p:spPr>
          <a:xfrm>
            <a:off x="968972" y="2245840"/>
            <a:ext cx="4597746" cy="3447832"/>
          </a:xfrm>
          <a:prstGeom prst="rect">
            <a:avLst/>
          </a:prstGeom>
        </p:spPr>
        <p:txBody>
          <a:bodyPr vert="horz" lIns="91440" tIns="45720" rIns="91440" bIns="45720" rtlCol="0" anchor="t">
            <a:normAutofit/>
          </a:bodyPr>
          <a:lstStyle/>
          <a:p>
            <a:pPr fontAlgn="base">
              <a:lnSpc>
                <a:spcPct val="90000"/>
              </a:lnSpc>
              <a:spcAft>
                <a:spcPts val="600"/>
              </a:spcAft>
            </a:pPr>
            <a:r>
              <a:rPr lang="en-US" sz="2000" b="0" i="0" dirty="0">
                <a:effectLst/>
              </a:rPr>
              <a:t>Description of services and plan for supporting the needs of the City of St. Louis Treasurer’s Office.  </a:t>
            </a:r>
          </a:p>
          <a:p>
            <a:pPr marL="285750" indent="-228600" fontAlgn="base">
              <a:lnSpc>
                <a:spcPct val="90000"/>
              </a:lnSpc>
              <a:spcAft>
                <a:spcPts val="600"/>
              </a:spcAft>
              <a:buFont typeface="Arial" panose="020B0604020202020204" pitchFamily="34" charset="0"/>
              <a:buChar char="•"/>
            </a:pPr>
            <a:r>
              <a:rPr lang="en-US" sz="2000" b="0" i="0" dirty="0">
                <a:effectLst/>
              </a:rPr>
              <a:t>Narratives should address their ability to provide services for Municipal Government(s).  </a:t>
            </a:r>
          </a:p>
          <a:p>
            <a:pPr marL="285750" indent="-228600" fontAlgn="base">
              <a:lnSpc>
                <a:spcPct val="90000"/>
              </a:lnSpc>
              <a:spcAft>
                <a:spcPts val="600"/>
              </a:spcAft>
              <a:buFont typeface="Arial" panose="020B0604020202020204" pitchFamily="34" charset="0"/>
              <a:buChar char="•"/>
            </a:pPr>
            <a:r>
              <a:rPr lang="en-US" sz="2000" b="0" i="0" dirty="0">
                <a:effectLst/>
              </a:rPr>
              <a:t>Exemplary responses will include suggestions for improvements or address the value-added services (See “evaluation criteria”) </a:t>
            </a:r>
          </a:p>
        </p:txBody>
      </p:sp>
      <p:grpSp>
        <p:nvGrpSpPr>
          <p:cNvPr id="14" name="Group 10">
            <a:extLst>
              <a:ext uri="{FF2B5EF4-FFF2-40B4-BE49-F238E27FC236}">
                <a16:creationId xmlns:a16="http://schemas.microsoft.com/office/drawing/2014/main" id="{1FD67D68-9B83-C338-8342-3348D8F2234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12" name="Rectangle 11">
              <a:extLst>
                <a:ext uri="{FF2B5EF4-FFF2-40B4-BE49-F238E27FC236}">
                  <a16:creationId xmlns:a16="http://schemas.microsoft.com/office/drawing/2014/main" id="{1E397F34-6B84-0D3B-0F29-B1D134B3B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BD98075-BFC1-BE9C-7FB7-23FE55E433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6" name="Table 5">
            <a:extLst>
              <a:ext uri="{FF2B5EF4-FFF2-40B4-BE49-F238E27FC236}">
                <a16:creationId xmlns:a16="http://schemas.microsoft.com/office/drawing/2014/main" id="{0BFBC066-3AF5-CD77-6085-EED1A5984852}"/>
              </a:ext>
            </a:extLst>
          </p:cNvPr>
          <p:cNvGraphicFramePr>
            <a:graphicFrameLocks noGrp="1"/>
          </p:cNvGraphicFramePr>
          <p:nvPr>
            <p:extLst>
              <p:ext uri="{D42A27DB-BD31-4B8C-83A1-F6EECF244321}">
                <p14:modId xmlns:p14="http://schemas.microsoft.com/office/powerpoint/2010/main" val="4159174403"/>
              </p:ext>
            </p:extLst>
          </p:nvPr>
        </p:nvGraphicFramePr>
        <p:xfrm>
          <a:off x="5634607" y="1008069"/>
          <a:ext cx="6276685" cy="4841862"/>
        </p:xfrm>
        <a:graphic>
          <a:graphicData uri="http://schemas.openxmlformats.org/drawingml/2006/table">
            <a:tbl>
              <a:tblPr/>
              <a:tblGrid>
                <a:gridCol w="2786017">
                  <a:extLst>
                    <a:ext uri="{9D8B030D-6E8A-4147-A177-3AD203B41FA5}">
                      <a16:colId xmlns:a16="http://schemas.microsoft.com/office/drawing/2014/main" val="282118813"/>
                    </a:ext>
                  </a:extLst>
                </a:gridCol>
                <a:gridCol w="3490668">
                  <a:extLst>
                    <a:ext uri="{9D8B030D-6E8A-4147-A177-3AD203B41FA5}">
                      <a16:colId xmlns:a16="http://schemas.microsoft.com/office/drawing/2014/main" val="754476747"/>
                    </a:ext>
                  </a:extLst>
                </a:gridCol>
              </a:tblGrid>
              <a:tr h="633167">
                <a:tc>
                  <a:txBody>
                    <a:bodyPr/>
                    <a:lstStyle/>
                    <a:p>
                      <a:pPr algn="l" fontAlgn="t">
                        <a:spcBef>
                          <a:spcPts val="0"/>
                        </a:spcBef>
                        <a:spcAft>
                          <a:spcPts val="0"/>
                        </a:spcAft>
                      </a:pPr>
                      <a:endParaRPr lang="en-US" sz="2000" b="0" i="0" u="none" strike="noStrike" dirty="0">
                        <a:effectLst/>
                        <a:latin typeface="Arial" panose="020B0604020202020204" pitchFamily="34" charset="0"/>
                      </a:endParaRPr>
                    </a:p>
                    <a:p>
                      <a:pPr algn="l" rtl="0" fontAlgn="base">
                        <a:spcBef>
                          <a:spcPts val="0"/>
                        </a:spcBef>
                        <a:spcAft>
                          <a:spcPts val="0"/>
                        </a:spcAft>
                      </a:pPr>
                      <a:r>
                        <a:rPr lang="en-US" sz="1200" b="1" i="0" u="none" strike="noStrike" dirty="0">
                          <a:solidFill>
                            <a:srgbClr val="000000"/>
                          </a:solidFill>
                          <a:effectLst/>
                          <a:latin typeface="Times New Roman" panose="02020603050405020304" pitchFamily="18" charset="0"/>
                        </a:rPr>
                        <a:t>RFP Section</a:t>
                      </a:r>
                      <a:r>
                        <a:rPr lang="en-US" sz="1200" b="0" i="0" u="none" strike="noStrike" dirty="0">
                          <a:solidFill>
                            <a:srgbClr val="000000"/>
                          </a:solidFill>
                          <a:effectLst/>
                          <a:latin typeface="Times New Roman" panose="02020603050405020304" pitchFamily="18" charset="0"/>
                        </a:rPr>
                        <a:t> </a:t>
                      </a:r>
                      <a:endParaRPr lang="en-US" sz="2000" b="0" i="0" u="none" strike="noStrike" dirty="0">
                        <a:effectLst/>
                        <a:latin typeface="Arial" panose="020B0604020202020204" pitchFamily="34" charset="0"/>
                      </a:endParaRPr>
                    </a:p>
                  </a:txBody>
                  <a:tcPr marL="101577" marR="101577" marT="50789" marB="50789">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noFill/>
                  </a:tcPr>
                </a:tc>
                <a:tc>
                  <a:txBody>
                    <a:bodyPr/>
                    <a:lstStyle/>
                    <a:p>
                      <a:pPr algn="ctr" fontAlgn="t">
                        <a:spcBef>
                          <a:spcPts val="0"/>
                        </a:spcBef>
                        <a:spcAft>
                          <a:spcPts val="0"/>
                        </a:spcAft>
                      </a:pPr>
                      <a:endParaRPr lang="en-US" sz="2000" b="0" i="0" u="none" strike="noStrike" dirty="0">
                        <a:effectLst/>
                        <a:latin typeface="Arial" panose="020B0604020202020204" pitchFamily="34" charset="0"/>
                      </a:endParaRPr>
                    </a:p>
                    <a:p>
                      <a:pPr algn="l" rtl="0" fontAlgn="base">
                        <a:spcBef>
                          <a:spcPts val="0"/>
                        </a:spcBef>
                        <a:spcAft>
                          <a:spcPts val="0"/>
                        </a:spcAft>
                      </a:pPr>
                      <a:r>
                        <a:rPr lang="en-US" sz="1200" b="1" i="0" u="none" strike="noStrike" dirty="0">
                          <a:solidFill>
                            <a:srgbClr val="000000"/>
                          </a:solidFill>
                          <a:effectLst/>
                          <a:latin typeface="Times New Roman" panose="02020603050405020304" pitchFamily="18" charset="0"/>
                        </a:rPr>
                        <a:t>Examples of Value-Added Service</a:t>
                      </a:r>
                      <a:r>
                        <a:rPr lang="en-US" sz="1200" b="0" i="0" u="none" strike="noStrike" dirty="0">
                          <a:solidFill>
                            <a:srgbClr val="000000"/>
                          </a:solidFill>
                          <a:effectLst/>
                          <a:latin typeface="Times New Roman" panose="02020603050405020304" pitchFamily="18" charset="0"/>
                        </a:rPr>
                        <a:t> </a:t>
                      </a:r>
                      <a:endParaRPr lang="en-US" sz="2000" b="0" i="0" u="none" strike="noStrike" dirty="0">
                        <a:effectLst/>
                        <a:latin typeface="Arial" panose="020B0604020202020204" pitchFamily="34" charset="0"/>
                      </a:endParaRPr>
                    </a:p>
                  </a:txBody>
                  <a:tcPr marL="101577" marR="101577" marT="50789" marB="50789">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72097549"/>
                  </a:ext>
                </a:extLst>
              </a:tr>
              <a:tr h="1191843">
                <a:tc>
                  <a:txBody>
                    <a:bodyPr/>
                    <a:lstStyle/>
                    <a:p>
                      <a:pPr algn="l" fontAlgn="t">
                        <a:spcBef>
                          <a:spcPts val="0"/>
                        </a:spcBef>
                        <a:spcAft>
                          <a:spcPts val="0"/>
                        </a:spcAft>
                      </a:pPr>
                      <a:endParaRPr lang="en-US" sz="2000" b="0" i="0" u="none" strike="noStrike">
                        <a:effectLst/>
                        <a:latin typeface="Arial" panose="020B0604020202020204" pitchFamily="34" charset="0"/>
                      </a:endParaRPr>
                    </a:p>
                    <a:p>
                      <a:pPr algn="l" rtl="0" fontAlgn="base">
                        <a:spcBef>
                          <a:spcPts val="0"/>
                        </a:spcBef>
                        <a:spcAft>
                          <a:spcPts val="0"/>
                        </a:spcAft>
                      </a:pPr>
                      <a:r>
                        <a:rPr lang="en-US" sz="1200" b="0" i="0" u="none" strike="noStrike">
                          <a:solidFill>
                            <a:srgbClr val="000000"/>
                          </a:solidFill>
                          <a:effectLst/>
                          <a:latin typeface="Times New Roman" panose="02020603050405020304" pitchFamily="18" charset="0"/>
                        </a:rPr>
                        <a:t>Citation Management </a:t>
                      </a:r>
                      <a:endParaRPr lang="en-US" sz="2000" b="0" i="0" u="none" strike="noStrike">
                        <a:effectLst/>
                        <a:latin typeface="Arial" panose="020B0604020202020204" pitchFamily="34" charset="0"/>
                      </a:endParaRPr>
                    </a:p>
                  </a:txBody>
                  <a:tcPr marL="101577" marR="101577" marT="50789" marB="50789">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noFill/>
                  </a:tcPr>
                </a:tc>
                <a:tc>
                  <a:txBody>
                    <a:bodyPr/>
                    <a:lstStyle/>
                    <a:p>
                      <a:pPr algn="l" fontAlgn="t">
                        <a:spcBef>
                          <a:spcPts val="0"/>
                        </a:spcBef>
                        <a:spcAft>
                          <a:spcPts val="0"/>
                        </a:spcAft>
                      </a:pPr>
                      <a:endParaRPr lang="en-US" sz="2000" b="0" i="0" u="none" strike="noStrike">
                        <a:effectLst/>
                        <a:latin typeface="Arial" panose="020B0604020202020204" pitchFamily="34" charset="0"/>
                      </a:endParaRPr>
                    </a:p>
                    <a:p>
                      <a:pPr algn="l" rtl="0" fontAlgn="base">
                        <a:spcBef>
                          <a:spcPts val="0"/>
                        </a:spcBef>
                        <a:spcAft>
                          <a:spcPts val="0"/>
                        </a:spcAft>
                      </a:pPr>
                      <a:r>
                        <a:rPr lang="en-US" sz="1200" b="0" i="0" u="none" strike="noStrike">
                          <a:solidFill>
                            <a:srgbClr val="000000"/>
                          </a:solidFill>
                          <a:effectLst/>
                          <a:latin typeface="Times New Roman" panose="02020603050405020304" pitchFamily="18" charset="0"/>
                        </a:rPr>
                        <a:t>24-hour customer service support, parking utilization analysis, customer service friendly adjudicative process, real-time citation dashboard (integrated with AIMS)  </a:t>
                      </a:r>
                      <a:endParaRPr lang="en-US" sz="2000" b="0" i="0" u="none" strike="noStrike">
                        <a:effectLst/>
                        <a:latin typeface="Arial" panose="020B0604020202020204" pitchFamily="34" charset="0"/>
                      </a:endParaRPr>
                    </a:p>
                  </a:txBody>
                  <a:tcPr marL="101577" marR="101577" marT="50789" marB="50789">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25012866"/>
                  </a:ext>
                </a:extLst>
              </a:tr>
              <a:tr h="1005617">
                <a:tc>
                  <a:txBody>
                    <a:bodyPr/>
                    <a:lstStyle/>
                    <a:p>
                      <a:pPr algn="l" fontAlgn="t">
                        <a:spcBef>
                          <a:spcPts val="0"/>
                        </a:spcBef>
                        <a:spcAft>
                          <a:spcPts val="0"/>
                        </a:spcAft>
                      </a:pPr>
                      <a:endParaRPr lang="en-US" sz="2000" b="0" i="0" u="none" strike="noStrike">
                        <a:effectLst/>
                        <a:latin typeface="Arial" panose="020B0604020202020204" pitchFamily="34" charset="0"/>
                      </a:endParaRPr>
                    </a:p>
                    <a:p>
                      <a:pPr algn="l" rtl="0" fontAlgn="base">
                        <a:spcBef>
                          <a:spcPts val="0"/>
                        </a:spcBef>
                        <a:spcAft>
                          <a:spcPts val="0"/>
                        </a:spcAft>
                      </a:pPr>
                      <a:r>
                        <a:rPr lang="en-US" sz="1200" b="0" i="0" u="none" strike="noStrike">
                          <a:solidFill>
                            <a:srgbClr val="000000"/>
                          </a:solidFill>
                          <a:effectLst/>
                          <a:latin typeface="Times New Roman" panose="02020603050405020304" pitchFamily="18" charset="0"/>
                        </a:rPr>
                        <a:t>Meter Maintenance and Coin Collection  </a:t>
                      </a:r>
                      <a:endParaRPr lang="en-US" sz="2000" b="0" i="0" u="none" strike="noStrike">
                        <a:effectLst/>
                        <a:latin typeface="Arial" panose="020B0604020202020204" pitchFamily="34" charset="0"/>
                      </a:endParaRPr>
                    </a:p>
                  </a:txBody>
                  <a:tcPr marL="101577" marR="101577" marT="50789" marB="50789">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noFill/>
                  </a:tcPr>
                </a:tc>
                <a:tc>
                  <a:txBody>
                    <a:bodyPr/>
                    <a:lstStyle/>
                    <a:p>
                      <a:pPr algn="l" fontAlgn="t">
                        <a:spcBef>
                          <a:spcPts val="0"/>
                        </a:spcBef>
                        <a:spcAft>
                          <a:spcPts val="0"/>
                        </a:spcAft>
                      </a:pPr>
                      <a:endParaRPr lang="en-US" sz="2000" b="0" i="0" u="none" strike="noStrike">
                        <a:effectLst/>
                        <a:latin typeface="Arial" panose="020B0604020202020204" pitchFamily="34" charset="0"/>
                      </a:endParaRPr>
                    </a:p>
                    <a:p>
                      <a:pPr algn="l" rtl="0" fontAlgn="base">
                        <a:spcBef>
                          <a:spcPts val="0"/>
                        </a:spcBef>
                        <a:spcAft>
                          <a:spcPts val="0"/>
                        </a:spcAft>
                      </a:pPr>
                      <a:r>
                        <a:rPr lang="en-US" sz="1200" b="0" i="0" u="none" strike="noStrike">
                          <a:solidFill>
                            <a:srgbClr val="000000"/>
                          </a:solidFill>
                          <a:effectLst/>
                          <a:latin typeface="Times New Roman" panose="02020603050405020304" pitchFamily="18" charset="0"/>
                        </a:rPr>
                        <a:t>Guaranteed quick response, Robust staffing structure, innovative technology, maintenance dashboard </a:t>
                      </a:r>
                      <a:endParaRPr lang="en-US" sz="2000" b="0" i="0" u="none" strike="noStrike">
                        <a:effectLst/>
                        <a:latin typeface="Arial" panose="020B0604020202020204" pitchFamily="34" charset="0"/>
                      </a:endParaRPr>
                    </a:p>
                  </a:txBody>
                  <a:tcPr marL="101577" marR="101577" marT="50789" marB="50789">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9716848"/>
                  </a:ext>
                </a:extLst>
              </a:tr>
              <a:tr h="1191843">
                <a:tc>
                  <a:txBody>
                    <a:bodyPr/>
                    <a:lstStyle/>
                    <a:p>
                      <a:pPr algn="l" fontAlgn="t">
                        <a:spcBef>
                          <a:spcPts val="0"/>
                        </a:spcBef>
                        <a:spcAft>
                          <a:spcPts val="0"/>
                        </a:spcAft>
                      </a:pPr>
                      <a:endParaRPr lang="en-US" sz="2000" b="0" i="0" u="none" strike="noStrike">
                        <a:effectLst/>
                        <a:latin typeface="Arial" panose="020B0604020202020204" pitchFamily="34" charset="0"/>
                      </a:endParaRPr>
                    </a:p>
                    <a:p>
                      <a:pPr algn="l" rtl="0" fontAlgn="base">
                        <a:spcBef>
                          <a:spcPts val="0"/>
                        </a:spcBef>
                        <a:spcAft>
                          <a:spcPts val="0"/>
                        </a:spcAft>
                      </a:pPr>
                      <a:r>
                        <a:rPr lang="en-US" sz="1200" b="0" i="0" u="none" strike="noStrike">
                          <a:solidFill>
                            <a:srgbClr val="000000"/>
                          </a:solidFill>
                          <a:effectLst/>
                          <a:latin typeface="Times New Roman" panose="02020603050405020304" pitchFamily="18" charset="0"/>
                        </a:rPr>
                        <a:t>Delinquent Ticket Collections </a:t>
                      </a:r>
                      <a:endParaRPr lang="en-US" sz="2000" b="0" i="0" u="none" strike="noStrike">
                        <a:effectLst/>
                        <a:latin typeface="Arial" panose="020B0604020202020204" pitchFamily="34" charset="0"/>
                      </a:endParaRPr>
                    </a:p>
                  </a:txBody>
                  <a:tcPr marL="101577" marR="101577" marT="50789" marB="50789">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noFill/>
                  </a:tcPr>
                </a:tc>
                <a:tc>
                  <a:txBody>
                    <a:bodyPr/>
                    <a:lstStyle/>
                    <a:p>
                      <a:pPr algn="l" fontAlgn="t">
                        <a:spcBef>
                          <a:spcPts val="0"/>
                        </a:spcBef>
                        <a:spcAft>
                          <a:spcPts val="0"/>
                        </a:spcAft>
                      </a:pPr>
                      <a:endParaRPr lang="en-US" sz="2000" b="0" i="0" u="none" strike="noStrike">
                        <a:effectLst/>
                        <a:latin typeface="Arial" panose="020B0604020202020204" pitchFamily="34" charset="0"/>
                      </a:endParaRPr>
                    </a:p>
                    <a:p>
                      <a:pPr algn="l" rtl="0" fontAlgn="base">
                        <a:spcBef>
                          <a:spcPts val="0"/>
                        </a:spcBef>
                        <a:spcAft>
                          <a:spcPts val="0"/>
                        </a:spcAft>
                      </a:pPr>
                      <a:r>
                        <a:rPr lang="en-US" sz="1200" b="0" i="0" u="none" strike="noStrike">
                          <a:solidFill>
                            <a:srgbClr val="000000"/>
                          </a:solidFill>
                          <a:effectLst/>
                          <a:latin typeface="Times New Roman" panose="02020603050405020304" pitchFamily="18" charset="0"/>
                        </a:rPr>
                        <a:t>Emphasis on restorative repayment, ideas for quick payment, expansive payment options, customer-centered services, automated reminders for repayment, real-time repayment dashboard </a:t>
                      </a:r>
                      <a:endParaRPr lang="en-US" sz="2000" b="0" i="0" u="none" strike="noStrike">
                        <a:effectLst/>
                        <a:latin typeface="Arial" panose="020B0604020202020204" pitchFamily="34" charset="0"/>
                      </a:endParaRPr>
                    </a:p>
                  </a:txBody>
                  <a:tcPr marL="101577" marR="101577" marT="50789" marB="50789">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46737128"/>
                  </a:ext>
                </a:extLst>
              </a:tr>
              <a:tr h="819392">
                <a:tc>
                  <a:txBody>
                    <a:bodyPr/>
                    <a:lstStyle/>
                    <a:p>
                      <a:pPr algn="l" fontAlgn="t">
                        <a:spcBef>
                          <a:spcPts val="0"/>
                        </a:spcBef>
                        <a:spcAft>
                          <a:spcPts val="0"/>
                        </a:spcAft>
                      </a:pPr>
                      <a:endParaRPr lang="en-US" sz="2000" b="0" i="0" u="none" strike="noStrike" dirty="0">
                        <a:effectLst/>
                        <a:latin typeface="Arial" panose="020B0604020202020204" pitchFamily="34" charset="0"/>
                      </a:endParaRPr>
                    </a:p>
                    <a:p>
                      <a:pPr algn="l" rtl="0" fontAlgn="base">
                        <a:spcBef>
                          <a:spcPts val="0"/>
                        </a:spcBef>
                        <a:spcAft>
                          <a:spcPts val="0"/>
                        </a:spcAft>
                      </a:pPr>
                      <a:r>
                        <a:rPr lang="en-US" sz="1200" b="0" i="0" u="none" strike="noStrike" dirty="0">
                          <a:solidFill>
                            <a:srgbClr val="000000"/>
                          </a:solidFill>
                          <a:effectLst/>
                          <a:latin typeface="Times New Roman" panose="02020603050405020304" pitchFamily="18" charset="0"/>
                        </a:rPr>
                        <a:t>Booting and Towing </a:t>
                      </a:r>
                      <a:endParaRPr lang="en-US" sz="2000" b="0" i="0" u="none" strike="noStrike" dirty="0">
                        <a:effectLst/>
                        <a:latin typeface="Arial" panose="020B0604020202020204" pitchFamily="34" charset="0"/>
                      </a:endParaRPr>
                    </a:p>
                  </a:txBody>
                  <a:tcPr marL="101577" marR="101577" marT="50789" marB="50789">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noFill/>
                  </a:tcPr>
                </a:tc>
                <a:tc>
                  <a:txBody>
                    <a:bodyPr/>
                    <a:lstStyle/>
                    <a:p>
                      <a:pPr algn="l" fontAlgn="t">
                        <a:spcBef>
                          <a:spcPts val="0"/>
                        </a:spcBef>
                        <a:spcAft>
                          <a:spcPts val="0"/>
                        </a:spcAft>
                      </a:pPr>
                      <a:endParaRPr lang="en-US" sz="2000" b="0" i="0" u="none" strike="noStrike" dirty="0">
                        <a:effectLst/>
                        <a:latin typeface="Arial" panose="020B0604020202020204" pitchFamily="34" charset="0"/>
                      </a:endParaRPr>
                    </a:p>
                    <a:p>
                      <a:pPr algn="l" rtl="0" fontAlgn="base">
                        <a:spcBef>
                          <a:spcPts val="0"/>
                        </a:spcBef>
                        <a:spcAft>
                          <a:spcPts val="0"/>
                        </a:spcAft>
                      </a:pPr>
                      <a:r>
                        <a:rPr lang="en-US" sz="1200" b="0" i="0" u="none" strike="noStrike" dirty="0">
                          <a:solidFill>
                            <a:srgbClr val="000000"/>
                          </a:solidFill>
                          <a:effectLst/>
                          <a:latin typeface="Times New Roman" panose="02020603050405020304" pitchFamily="18" charset="0"/>
                        </a:rPr>
                        <a:t>Innovative booting technology, citizen boot removal and return process, real-time boot/tow dashboard </a:t>
                      </a:r>
                      <a:endParaRPr lang="en-US" sz="2000" b="0" i="0" u="none" strike="noStrike" dirty="0">
                        <a:effectLst/>
                        <a:latin typeface="Arial" panose="020B0604020202020204" pitchFamily="34" charset="0"/>
                      </a:endParaRPr>
                    </a:p>
                  </a:txBody>
                  <a:tcPr marL="101577" marR="101577" marT="50789" marB="50789">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46054365"/>
                  </a:ext>
                </a:extLst>
              </a:tr>
            </a:tbl>
          </a:graphicData>
        </a:graphic>
      </p:graphicFrame>
    </p:spTree>
    <p:extLst>
      <p:ext uri="{BB962C8B-B14F-4D97-AF65-F5344CB8AC3E}">
        <p14:creationId xmlns:p14="http://schemas.microsoft.com/office/powerpoint/2010/main" val="1134203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44692-19B2-4ADD-2A3B-CC8FA489100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General Instructions - Cont’d </a:t>
            </a:r>
          </a:p>
        </p:txBody>
      </p:sp>
      <p:sp>
        <p:nvSpPr>
          <p:cNvPr id="5" name="TextBox 4">
            <a:extLst>
              <a:ext uri="{FF2B5EF4-FFF2-40B4-BE49-F238E27FC236}">
                <a16:creationId xmlns:a16="http://schemas.microsoft.com/office/drawing/2014/main" id="{DB9CD5AE-7FAE-9C66-CADC-FBD2896A8A55}"/>
              </a:ext>
            </a:extLst>
          </p:cNvPr>
          <p:cNvSpPr txBox="1"/>
          <p:nvPr/>
        </p:nvSpPr>
        <p:spPr>
          <a:xfrm>
            <a:off x="913701" y="1582340"/>
            <a:ext cx="8202335" cy="5078313"/>
          </a:xfrm>
          <a:prstGeom prst="rect">
            <a:avLst/>
          </a:prstGeom>
          <a:noFill/>
        </p:spPr>
        <p:txBody>
          <a:bodyPr wrap="square">
            <a:spAutoFit/>
          </a:bodyPr>
          <a:lstStyle/>
          <a:p>
            <a:pPr algn="l" rtl="0" fontAlgn="base"/>
            <a:r>
              <a:rPr lang="en-US" sz="1800" b="0" i="0" u="sng" dirty="0">
                <a:solidFill>
                  <a:srgbClr val="000000"/>
                </a:solidFill>
                <a:effectLst/>
                <a:latin typeface="Times New Roman" panose="02020603050405020304" pitchFamily="18" charset="0"/>
              </a:rPr>
              <a:t>Experience, Capacity, and Qualifications: </a:t>
            </a:r>
            <a:r>
              <a:rPr lang="en-US" sz="1800" b="0" i="0" dirty="0">
                <a:solidFill>
                  <a:srgbClr val="000000"/>
                </a:solidFill>
                <a:effectLst/>
                <a:latin typeface="Times New Roman" panose="02020603050405020304" pitchFamily="18" charset="0"/>
              </a:rPr>
              <a:t>Describe background and experience demonstrating ability to provide required services. </a:t>
            </a:r>
          </a:p>
          <a:p>
            <a:pPr marL="285750" indent="-285750"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Key Staff &amp; Personnel or Organization Chart  </a:t>
            </a:r>
          </a:p>
          <a:p>
            <a:pPr marL="285750" indent="-285750"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Examples of Related Services or Case Studies  </a:t>
            </a:r>
          </a:p>
          <a:p>
            <a:pPr algn="l" rtl="0" fontAlgn="base">
              <a:buFont typeface="Arial" panose="020B0604020202020204" pitchFamily="34" charset="0"/>
              <a:buChar char="•"/>
            </a:pPr>
            <a:endParaRPr lang="en-US" dirty="0">
              <a:solidFill>
                <a:srgbClr val="000000"/>
              </a:solidFill>
              <a:latin typeface="Times New Roman" panose="02020603050405020304" pitchFamily="18" charset="0"/>
            </a:endParaRPr>
          </a:p>
          <a:p>
            <a:pPr algn="l" rtl="0" fontAlgn="base"/>
            <a:r>
              <a:rPr lang="en-US" sz="1800" b="0" i="0" u="sng" dirty="0">
                <a:solidFill>
                  <a:srgbClr val="000000"/>
                </a:solidFill>
                <a:effectLst/>
                <a:latin typeface="Times New Roman" panose="02020603050405020304" pitchFamily="18" charset="0"/>
              </a:rPr>
              <a:t>Scope of Services: </a:t>
            </a:r>
            <a:r>
              <a:rPr lang="en-US" sz="1800" b="0" i="0" dirty="0">
                <a:solidFill>
                  <a:srgbClr val="000000"/>
                </a:solidFill>
                <a:effectLst/>
                <a:latin typeface="Times New Roman" panose="02020603050405020304" pitchFamily="18" charset="0"/>
              </a:rPr>
              <a:t>As outlined in Section 3 (Specific Tasks and Proposal Requirements) </a:t>
            </a:r>
          </a:p>
          <a:p>
            <a:pPr algn="l" rtl="0" fontAlgn="base"/>
            <a:endParaRPr lang="en-US" dirty="0">
              <a:solidFill>
                <a:srgbClr val="000000"/>
              </a:solidFill>
              <a:latin typeface="Times New Roman" panose="02020603050405020304" pitchFamily="18" charset="0"/>
            </a:endParaRPr>
          </a:p>
          <a:p>
            <a:pPr algn="l" rtl="0" fontAlgn="base"/>
            <a:r>
              <a:rPr lang="en-US" sz="1800" b="0" i="0" u="sng" dirty="0">
                <a:solidFill>
                  <a:srgbClr val="000000"/>
                </a:solidFill>
                <a:effectLst/>
                <a:latin typeface="Times New Roman" panose="02020603050405020304" pitchFamily="18" charset="0"/>
              </a:rPr>
              <a:t>Marketing:</a:t>
            </a:r>
            <a:r>
              <a:rPr lang="en-US" sz="1800" b="0" i="0" dirty="0">
                <a:solidFill>
                  <a:srgbClr val="000000"/>
                </a:solidFill>
                <a:effectLst/>
                <a:latin typeface="Times New Roman" panose="02020603050405020304" pitchFamily="18" charset="0"/>
              </a:rPr>
              <a:t> one to three samples are sufficient for reviewing branding. Project plans can be submitted as an attached document.  </a:t>
            </a:r>
          </a:p>
          <a:p>
            <a:pPr marL="285750" indent="-285750"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Provide examples of marketing plans used in other cities and markets </a:t>
            </a:r>
          </a:p>
          <a:p>
            <a:pPr marL="285750" indent="-285750"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Must supply notification or delinquency graphics and language.  </a:t>
            </a:r>
          </a:p>
          <a:p>
            <a:pPr marL="285750" indent="-285750" algn="l" rtl="0" fontAlgn="base">
              <a:buFont typeface="Arial" panose="020B0604020202020204" pitchFamily="34" charset="0"/>
              <a:buChar char="•"/>
            </a:pPr>
            <a:endParaRPr lang="en-US" dirty="0">
              <a:solidFill>
                <a:srgbClr val="000000"/>
              </a:solidFill>
              <a:latin typeface="Times New Roman" panose="02020603050405020304" pitchFamily="18" charset="0"/>
            </a:endParaRPr>
          </a:p>
          <a:p>
            <a:pPr algn="l" rtl="0" fontAlgn="base"/>
            <a:r>
              <a:rPr lang="en-US" sz="1800" b="0" i="0" u="sng" dirty="0">
                <a:solidFill>
                  <a:srgbClr val="000000"/>
                </a:solidFill>
                <a:effectLst/>
                <a:latin typeface="Times New Roman" panose="02020603050405020304" pitchFamily="18" charset="0"/>
              </a:rPr>
              <a:t>Projected Integration Timeline:</a:t>
            </a:r>
            <a:r>
              <a:rPr lang="en-US" sz="1800" b="0" i="0" dirty="0">
                <a:solidFill>
                  <a:srgbClr val="000000"/>
                </a:solidFill>
                <a:effectLst/>
                <a:latin typeface="Times New Roman" panose="02020603050405020304" pitchFamily="18" charset="0"/>
              </a:rPr>
              <a:t> provide an anticipated timeframe for management transition </a:t>
            </a:r>
          </a:p>
          <a:p>
            <a:pPr marL="285750" indent="-285750"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List installation schedule; development, testing, roll-out, marketing, and training schedules </a:t>
            </a:r>
          </a:p>
          <a:p>
            <a:pPr algn="l" rtl="0" fontAlgn="base"/>
            <a:endParaRPr lang="en-US" sz="18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393901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30B60-3A95-E8AF-64EC-00D72B206077}"/>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General Instructions - References</a:t>
            </a:r>
            <a:endParaRPr lang="en-US" dirty="0"/>
          </a:p>
        </p:txBody>
      </p:sp>
      <p:sp>
        <p:nvSpPr>
          <p:cNvPr id="5" name="TextBox 4">
            <a:extLst>
              <a:ext uri="{FF2B5EF4-FFF2-40B4-BE49-F238E27FC236}">
                <a16:creationId xmlns:a16="http://schemas.microsoft.com/office/drawing/2014/main" id="{2EFBFEE9-D1A9-E967-2B54-98AF1406098F}"/>
              </a:ext>
            </a:extLst>
          </p:cNvPr>
          <p:cNvSpPr txBox="1"/>
          <p:nvPr/>
        </p:nvSpPr>
        <p:spPr>
          <a:xfrm>
            <a:off x="914399" y="1561292"/>
            <a:ext cx="9731230" cy="4524315"/>
          </a:xfrm>
          <a:prstGeom prst="rect">
            <a:avLst/>
          </a:prstGeom>
          <a:noFill/>
        </p:spPr>
        <p:txBody>
          <a:bodyPr wrap="square">
            <a:spAutoFit/>
          </a:bodyPr>
          <a:lstStyle/>
          <a:p>
            <a:pPr algn="just" rtl="0" fontAlgn="base"/>
            <a:r>
              <a:rPr lang="en-US" sz="1800" b="0" i="0" dirty="0">
                <a:solidFill>
                  <a:srgbClr val="000000"/>
                </a:solidFill>
                <a:effectLst/>
                <a:latin typeface="Times New Roman" panose="02020603050405020304" pitchFamily="18" charset="0"/>
              </a:rPr>
              <a:t>Please furnish at least five (5) references from private and public parking ventures, with a preference for Municipal operations. Three (3) of which with minimal management of at least 3,000 parking spaces.  </a:t>
            </a:r>
            <a:endParaRPr lang="en-US" b="0" i="0" dirty="0">
              <a:solidFill>
                <a:srgbClr val="000000"/>
              </a:solidFill>
              <a:effectLst/>
              <a:latin typeface="Segoe UI" panose="020B0502040204020203" pitchFamily="34" charset="0"/>
            </a:endParaRPr>
          </a:p>
          <a:p>
            <a:pPr algn="just" rtl="0" fontAlgn="base"/>
            <a:r>
              <a:rPr lang="en-US" sz="1800" b="0" i="0" dirty="0">
                <a:solidFill>
                  <a:srgbClr val="000000"/>
                </a:solidFill>
                <a:effectLst/>
                <a:latin typeface="Times New Roman" panose="02020603050405020304" pitchFamily="18" charset="0"/>
              </a:rPr>
              <a:t> </a:t>
            </a:r>
            <a:endParaRPr lang="en-US" b="0" i="0" dirty="0">
              <a:solidFill>
                <a:srgbClr val="000000"/>
              </a:solidFill>
              <a:effectLst/>
              <a:latin typeface="Segoe UI" panose="020B0502040204020203" pitchFamily="34" charset="0"/>
            </a:endParaRPr>
          </a:p>
          <a:p>
            <a:pPr algn="just" rtl="0" fontAlgn="base"/>
            <a:r>
              <a:rPr lang="en-US" sz="1800" b="0" i="0" dirty="0">
                <a:solidFill>
                  <a:srgbClr val="000000"/>
                </a:solidFill>
                <a:effectLst/>
                <a:latin typeface="Times New Roman" panose="02020603050405020304" pitchFamily="18" charset="0"/>
              </a:rPr>
              <a:t>Demonstrate a history of equipment installed in other municipalities with references and contact information.  </a:t>
            </a:r>
            <a:endParaRPr lang="en-US" b="0" i="0" dirty="0">
              <a:solidFill>
                <a:srgbClr val="000000"/>
              </a:solidFill>
              <a:effectLst/>
              <a:latin typeface="Segoe UI" panose="020B0502040204020203" pitchFamily="34" charset="0"/>
            </a:endParaRPr>
          </a:p>
          <a:p>
            <a:pPr algn="just" rtl="0" fontAlgn="base"/>
            <a:r>
              <a:rPr lang="en-US" sz="1800" b="0" i="0" dirty="0">
                <a:solidFill>
                  <a:srgbClr val="000000"/>
                </a:solidFill>
                <a:effectLst/>
                <a:latin typeface="Times New Roman" panose="02020603050405020304" pitchFamily="18" charset="0"/>
              </a:rPr>
              <a:t> </a:t>
            </a:r>
            <a:endParaRPr lang="en-US" b="0" i="0" dirty="0">
              <a:solidFill>
                <a:srgbClr val="000000"/>
              </a:solidFill>
              <a:effectLst/>
              <a:latin typeface="Segoe UI" panose="020B0502040204020203" pitchFamily="34" charset="0"/>
            </a:endParaRPr>
          </a:p>
          <a:p>
            <a:pPr algn="just" rtl="0" fontAlgn="base"/>
            <a:r>
              <a:rPr lang="en-US" sz="1800" b="0" i="0" dirty="0">
                <a:solidFill>
                  <a:srgbClr val="000000"/>
                </a:solidFill>
                <a:effectLst/>
                <a:latin typeface="Times New Roman" panose="02020603050405020304" pitchFamily="18" charset="0"/>
              </a:rPr>
              <a:t>Respondents should have a minimum of three (3) years' experience with parking management experience and one (1) year of meter maintenance experience.  </a:t>
            </a:r>
            <a:endParaRPr lang="en-US" b="0" i="0" dirty="0">
              <a:solidFill>
                <a:srgbClr val="000000"/>
              </a:solidFill>
              <a:effectLst/>
              <a:latin typeface="Segoe UI" panose="020B0502040204020203" pitchFamily="34" charset="0"/>
            </a:endParaRPr>
          </a:p>
          <a:p>
            <a:pPr algn="l" rtl="0" fontAlgn="base"/>
            <a:r>
              <a:rPr lang="en-US" sz="1600" b="0" i="0" dirty="0">
                <a:solidFill>
                  <a:srgbClr val="000000"/>
                </a:solidFill>
                <a:effectLst/>
                <a:latin typeface="Calibri" panose="020F0502020204030204" pitchFamily="34" charset="0"/>
              </a:rPr>
              <a:t> </a:t>
            </a:r>
            <a:endParaRPr lang="en-US" b="0" i="0" dirty="0">
              <a:solidFill>
                <a:srgbClr val="000000"/>
              </a:solidFill>
              <a:effectLst/>
              <a:latin typeface="Segoe UI" panose="020B0502040204020203" pitchFamily="34" charset="0"/>
            </a:endParaRPr>
          </a:p>
          <a:p>
            <a:pPr algn="l" rtl="0" fontAlgn="base"/>
            <a:r>
              <a:rPr lang="en-US" sz="1600" b="1" i="0" dirty="0">
                <a:solidFill>
                  <a:srgbClr val="000000"/>
                </a:solidFill>
                <a:effectLst/>
                <a:latin typeface="Times New Roman" panose="02020603050405020304" pitchFamily="18" charset="0"/>
              </a:rPr>
              <a:t>Sample Reference Information: </a:t>
            </a:r>
            <a:r>
              <a:rPr lang="en-US" sz="1600" b="0" i="0" dirty="0">
                <a:solidFill>
                  <a:srgbClr val="000000"/>
                </a:solidFill>
                <a:effectLst/>
                <a:latin typeface="Times New Roman" panose="02020603050405020304" pitchFamily="18" charset="0"/>
              </a:rPr>
              <a:t> </a:t>
            </a:r>
            <a:endParaRPr lang="en-US" b="0" i="0" dirty="0">
              <a:solidFill>
                <a:srgbClr val="000000"/>
              </a:solidFill>
              <a:effectLst/>
              <a:latin typeface="Segoe UI" panose="020B0502040204020203" pitchFamily="34" charset="0"/>
            </a:endParaRPr>
          </a:p>
          <a:p>
            <a:pPr algn="l" rtl="0" fontAlgn="base"/>
            <a:r>
              <a:rPr lang="en-US" sz="1600" b="0" i="0" dirty="0">
                <a:solidFill>
                  <a:srgbClr val="000000"/>
                </a:solidFill>
                <a:effectLst/>
                <a:latin typeface="Times New Roman" panose="02020603050405020304" pitchFamily="18" charset="0"/>
              </a:rPr>
              <a:t>Contact ____________________________________________  </a:t>
            </a:r>
            <a:endParaRPr lang="en-US" b="0" i="0" dirty="0">
              <a:solidFill>
                <a:srgbClr val="000000"/>
              </a:solidFill>
              <a:effectLst/>
              <a:latin typeface="Segoe UI" panose="020B0502040204020203" pitchFamily="34" charset="0"/>
            </a:endParaRPr>
          </a:p>
          <a:p>
            <a:pPr algn="l" rtl="0" fontAlgn="base"/>
            <a:r>
              <a:rPr lang="en-US" sz="1600" b="0" i="0" dirty="0">
                <a:solidFill>
                  <a:srgbClr val="000000"/>
                </a:solidFill>
                <a:effectLst/>
                <a:latin typeface="Times New Roman" panose="02020603050405020304" pitchFamily="18" charset="0"/>
              </a:rPr>
              <a:t>Company Name _____________________________________  </a:t>
            </a:r>
            <a:endParaRPr lang="en-US" b="0" i="0" dirty="0">
              <a:solidFill>
                <a:srgbClr val="000000"/>
              </a:solidFill>
              <a:effectLst/>
              <a:latin typeface="Segoe UI" panose="020B0502040204020203" pitchFamily="34" charset="0"/>
            </a:endParaRPr>
          </a:p>
          <a:p>
            <a:pPr algn="l" rtl="0" fontAlgn="base"/>
            <a:r>
              <a:rPr lang="en-US" sz="1600" b="0" i="0" dirty="0">
                <a:solidFill>
                  <a:srgbClr val="000000"/>
                </a:solidFill>
                <a:effectLst/>
                <a:latin typeface="Times New Roman" panose="02020603050405020304" pitchFamily="18" charset="0"/>
              </a:rPr>
              <a:t>Address ____________________________________________  </a:t>
            </a:r>
            <a:endParaRPr lang="en-US" b="0" i="0" dirty="0">
              <a:solidFill>
                <a:srgbClr val="000000"/>
              </a:solidFill>
              <a:effectLst/>
              <a:latin typeface="Segoe UI" panose="020B0502040204020203" pitchFamily="34" charset="0"/>
            </a:endParaRPr>
          </a:p>
          <a:p>
            <a:pPr algn="l" rtl="0" fontAlgn="base"/>
            <a:r>
              <a:rPr lang="en-US" sz="1600" b="0" i="0" dirty="0">
                <a:solidFill>
                  <a:srgbClr val="000000"/>
                </a:solidFill>
                <a:effectLst/>
                <a:latin typeface="Times New Roman" panose="02020603050405020304" pitchFamily="18" charset="0"/>
              </a:rPr>
              <a:t>Phone _____________________________________________  </a:t>
            </a:r>
            <a:endParaRPr lang="en-US" b="0" i="0" dirty="0">
              <a:solidFill>
                <a:srgbClr val="000000"/>
              </a:solidFill>
              <a:effectLst/>
              <a:latin typeface="Segoe UI" panose="020B0502040204020203" pitchFamily="34" charset="0"/>
            </a:endParaRPr>
          </a:p>
          <a:p>
            <a:pPr algn="l" rtl="0" fontAlgn="base"/>
            <a:r>
              <a:rPr lang="en-US" sz="1600" b="0" i="0" dirty="0">
                <a:solidFill>
                  <a:srgbClr val="000000"/>
                </a:solidFill>
                <a:effectLst/>
                <a:latin typeface="Times New Roman" panose="02020603050405020304" pitchFamily="18" charset="0"/>
              </a:rPr>
              <a:t>Brief Description of project ___________________________________________________________ _________________________________________________________________________________ _________________________________________________________________________________  </a:t>
            </a:r>
            <a:endParaRPr lang="en-US"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360932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D4F84-165A-536B-BEB4-EAD3952C42C8}"/>
              </a:ext>
            </a:extLst>
          </p:cNvPr>
          <p:cNvSpPr>
            <a:spLocks noGrp="1"/>
          </p:cNvSpPr>
          <p:nvPr>
            <p:ph type="title"/>
          </p:nvPr>
        </p:nvSpPr>
        <p:spPr>
          <a:xfrm>
            <a:off x="459509" y="329721"/>
            <a:ext cx="10515600" cy="1325563"/>
          </a:xfrm>
        </p:spPr>
        <p:txBody>
          <a:bodyPr/>
          <a:lstStyle/>
          <a:p>
            <a:r>
              <a:rPr lang="en-US" dirty="0">
                <a:latin typeface="Times New Roman" panose="02020603050405020304" pitchFamily="18" charset="0"/>
                <a:cs typeface="Times New Roman" panose="02020603050405020304" pitchFamily="18" charset="0"/>
              </a:rPr>
              <a:t>General Instructions – Cost Proposal </a:t>
            </a:r>
          </a:p>
        </p:txBody>
      </p:sp>
      <p:sp>
        <p:nvSpPr>
          <p:cNvPr id="5" name="TextBox 4">
            <a:extLst>
              <a:ext uri="{FF2B5EF4-FFF2-40B4-BE49-F238E27FC236}">
                <a16:creationId xmlns:a16="http://schemas.microsoft.com/office/drawing/2014/main" id="{B5BF1F41-3D8D-FA36-FB2B-E610D9EE9745}"/>
              </a:ext>
            </a:extLst>
          </p:cNvPr>
          <p:cNvSpPr txBox="1"/>
          <p:nvPr/>
        </p:nvSpPr>
        <p:spPr>
          <a:xfrm>
            <a:off x="631779" y="1506292"/>
            <a:ext cx="9509748" cy="1477328"/>
          </a:xfrm>
          <a:prstGeom prst="rect">
            <a:avLst/>
          </a:prstGeom>
          <a:noFill/>
        </p:spPr>
        <p:txBody>
          <a:bodyPr wrap="square">
            <a:spAutoFit/>
          </a:bodyPr>
          <a:lstStyle/>
          <a:p>
            <a:pPr algn="l" rtl="0" fontAlgn="base"/>
            <a:r>
              <a:rPr lang="en-US" sz="1800" b="0" i="0" dirty="0">
                <a:solidFill>
                  <a:srgbClr val="000000"/>
                </a:solidFill>
                <a:effectLst/>
                <a:latin typeface="Times New Roman" panose="02020603050405020304" pitchFamily="18" charset="0"/>
              </a:rPr>
              <a:t>Indicate proposed per meter base unit and describe all costs of options not included in the base price in a separately sealed envelope. </a:t>
            </a:r>
          </a:p>
          <a:p>
            <a:pPr marL="285750" indent="-285750"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Please attach Appendix C and any other financial projection sheets. </a:t>
            </a:r>
          </a:p>
          <a:p>
            <a:pPr marL="285750" indent="-285750"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If your proposal includes subcontracting, please list the sub-contracted amount and the services included within the subcontract.  </a:t>
            </a:r>
          </a:p>
        </p:txBody>
      </p:sp>
      <p:graphicFrame>
        <p:nvGraphicFramePr>
          <p:cNvPr id="6" name="Table 5">
            <a:extLst>
              <a:ext uri="{FF2B5EF4-FFF2-40B4-BE49-F238E27FC236}">
                <a16:creationId xmlns:a16="http://schemas.microsoft.com/office/drawing/2014/main" id="{331A8155-C24E-FAF7-2F34-CBEE1866A131}"/>
              </a:ext>
            </a:extLst>
          </p:cNvPr>
          <p:cNvGraphicFramePr>
            <a:graphicFrameLocks noGrp="1"/>
          </p:cNvGraphicFramePr>
          <p:nvPr>
            <p:extLst>
              <p:ext uri="{D42A27DB-BD31-4B8C-83A1-F6EECF244321}">
                <p14:modId xmlns:p14="http://schemas.microsoft.com/office/powerpoint/2010/main" val="703306208"/>
              </p:ext>
            </p:extLst>
          </p:nvPr>
        </p:nvGraphicFramePr>
        <p:xfrm>
          <a:off x="1331191" y="4160191"/>
          <a:ext cx="3120736" cy="1553804"/>
        </p:xfrm>
        <a:graphic>
          <a:graphicData uri="http://schemas.openxmlformats.org/drawingml/2006/table">
            <a:tbl>
              <a:tblPr/>
              <a:tblGrid>
                <a:gridCol w="1844558">
                  <a:extLst>
                    <a:ext uri="{9D8B030D-6E8A-4147-A177-3AD203B41FA5}">
                      <a16:colId xmlns:a16="http://schemas.microsoft.com/office/drawing/2014/main" val="1383102600"/>
                    </a:ext>
                  </a:extLst>
                </a:gridCol>
                <a:gridCol w="1276178">
                  <a:extLst>
                    <a:ext uri="{9D8B030D-6E8A-4147-A177-3AD203B41FA5}">
                      <a16:colId xmlns:a16="http://schemas.microsoft.com/office/drawing/2014/main" val="4106691258"/>
                    </a:ext>
                  </a:extLst>
                </a:gridCol>
              </a:tblGrid>
              <a:tr h="221972">
                <a:tc gridSpan="2">
                  <a:txBody>
                    <a:bodyPr/>
                    <a:lstStyle/>
                    <a:p>
                      <a:pPr algn="ctr" fontAlgn="b"/>
                      <a:r>
                        <a:rPr lang="en-US" sz="1100" b="1" i="0" u="none" strike="noStrike" dirty="0">
                          <a:solidFill>
                            <a:srgbClr val="000000"/>
                          </a:solidFill>
                          <a:effectLst/>
                          <a:latin typeface="Calibri" panose="020F0502020204030204" pitchFamily="34" charset="0"/>
                        </a:rPr>
                        <a:t>Ticket Processing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hMerge="1">
                  <a:txBody>
                    <a:bodyPr/>
                    <a:lstStyle/>
                    <a:p>
                      <a:endParaRPr lang="en-US"/>
                    </a:p>
                  </a:txBody>
                  <a:tcPr/>
                </a:tc>
                <a:extLst>
                  <a:ext uri="{0D108BD9-81ED-4DB2-BD59-A6C34878D82A}">
                    <a16:rowId xmlns:a16="http://schemas.microsoft.com/office/drawing/2014/main" val="1952056938"/>
                  </a:ext>
                </a:extLst>
              </a:tr>
              <a:tr h="221972">
                <a:tc>
                  <a:txBody>
                    <a:bodyPr/>
                    <a:lstStyle/>
                    <a:p>
                      <a:pPr algn="l" fontAlgn="b"/>
                      <a:r>
                        <a:rPr lang="en-US" sz="11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Per Ticket</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17021921"/>
                  </a:ext>
                </a:extLst>
              </a:tr>
              <a:tr h="221972">
                <a:tc>
                  <a:txBody>
                    <a:bodyPr/>
                    <a:lstStyle/>
                    <a:p>
                      <a:pPr algn="l" fontAlgn="b"/>
                      <a:r>
                        <a:rPr lang="en-US" sz="1100" b="0" i="0" u="none" strike="noStrike">
                          <a:solidFill>
                            <a:srgbClr val="000000"/>
                          </a:solidFill>
                          <a:effectLst/>
                          <a:latin typeface="Calibri" panose="020F0502020204030204" pitchFamily="34" charset="0"/>
                        </a:rPr>
                        <a:t>Number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~26,000</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6450514"/>
                  </a:ext>
                </a:extLst>
              </a:tr>
              <a:tr h="221972">
                <a:tc>
                  <a:txBody>
                    <a:bodyPr/>
                    <a:lstStyle/>
                    <a:p>
                      <a:pPr algn="l" fontAlgn="b"/>
                      <a:r>
                        <a:rPr lang="en-US" sz="1100" b="0" i="0" u="none" strike="noStrike" dirty="0">
                          <a:solidFill>
                            <a:srgbClr val="000000"/>
                          </a:solidFill>
                          <a:effectLst/>
                          <a:latin typeface="Calibri" panose="020F0502020204030204" pitchFamily="34" charset="0"/>
                        </a:rPr>
                        <a:t>Fee (Rate)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fill out here</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802561313"/>
                  </a:ext>
                </a:extLst>
              </a:tr>
              <a:tr h="221972">
                <a:tc>
                  <a:txBody>
                    <a:bodyPr/>
                    <a:lstStyle/>
                    <a:p>
                      <a:pPr algn="l" fontAlgn="b"/>
                      <a:r>
                        <a:rPr lang="en-US" sz="1100" b="0" i="0" u="none" strike="noStrike">
                          <a:solidFill>
                            <a:srgbClr val="000000"/>
                          </a:solidFill>
                          <a:effectLst/>
                          <a:latin typeface="Calibri" panose="020F0502020204030204" pitchFamily="34" charset="0"/>
                        </a:rPr>
                        <a:t>Monthly Fee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fill out here</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286805102"/>
                  </a:ext>
                </a:extLst>
              </a:tr>
              <a:tr h="221972">
                <a:tc>
                  <a:txBody>
                    <a:bodyPr/>
                    <a:lstStyle/>
                    <a:p>
                      <a:pPr algn="l" fontAlgn="b"/>
                      <a:r>
                        <a:rPr lang="en-US" sz="1100" b="0" i="0" u="none" strike="noStrike">
                          <a:solidFill>
                            <a:srgbClr val="000000"/>
                          </a:solidFill>
                          <a:effectLst/>
                          <a:latin typeface="Calibri" panose="020F0502020204030204" pitchFamily="34" charset="0"/>
                        </a:rPr>
                        <a:t>Annual Fee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fill out here</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16121209"/>
                  </a:ext>
                </a:extLst>
              </a:tr>
              <a:tr h="221972">
                <a:tc>
                  <a:txBody>
                    <a:bodyPr/>
                    <a:lstStyle/>
                    <a:p>
                      <a:pPr algn="l" fontAlgn="b"/>
                      <a:r>
                        <a:rPr lang="en-US" sz="1100" b="0" i="0" u="none" strike="noStrike">
                          <a:solidFill>
                            <a:srgbClr val="000000"/>
                          </a:solidFill>
                          <a:effectLst/>
                          <a:latin typeface="Calibri" panose="020F0502020204030204" pitchFamily="34" charset="0"/>
                        </a:rPr>
                        <a:t>Total Annual Cost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829818983"/>
                  </a:ext>
                </a:extLst>
              </a:tr>
            </a:tbl>
          </a:graphicData>
        </a:graphic>
      </p:graphicFrame>
      <p:sp>
        <p:nvSpPr>
          <p:cNvPr id="7" name="TextBox 6">
            <a:extLst>
              <a:ext uri="{FF2B5EF4-FFF2-40B4-BE49-F238E27FC236}">
                <a16:creationId xmlns:a16="http://schemas.microsoft.com/office/drawing/2014/main" id="{CD038E6B-A0E6-04B8-EC82-7D78B8783C0F}"/>
              </a:ext>
            </a:extLst>
          </p:cNvPr>
          <p:cNvSpPr txBox="1"/>
          <p:nvPr/>
        </p:nvSpPr>
        <p:spPr>
          <a:xfrm>
            <a:off x="4012045" y="3342919"/>
            <a:ext cx="4167909" cy="369332"/>
          </a:xfrm>
          <a:prstGeom prst="rect">
            <a:avLst/>
          </a:prstGeom>
          <a:noFill/>
        </p:spPr>
        <p:txBody>
          <a:bodyPr wrap="square" rtlCol="0">
            <a:spAutoFit/>
          </a:bodyPr>
          <a:lstStyle/>
          <a:p>
            <a:r>
              <a:rPr lang="en-US" dirty="0"/>
              <a:t>Citation Management – Appendix C</a:t>
            </a:r>
          </a:p>
        </p:txBody>
      </p:sp>
      <p:graphicFrame>
        <p:nvGraphicFramePr>
          <p:cNvPr id="8" name="Table 7">
            <a:extLst>
              <a:ext uri="{FF2B5EF4-FFF2-40B4-BE49-F238E27FC236}">
                <a16:creationId xmlns:a16="http://schemas.microsoft.com/office/drawing/2014/main" id="{E12078A4-7883-E8B2-23CD-375DB5C094A3}"/>
              </a:ext>
            </a:extLst>
          </p:cNvPr>
          <p:cNvGraphicFramePr>
            <a:graphicFrameLocks noGrp="1"/>
          </p:cNvGraphicFramePr>
          <p:nvPr>
            <p:extLst>
              <p:ext uri="{D42A27DB-BD31-4B8C-83A1-F6EECF244321}">
                <p14:modId xmlns:p14="http://schemas.microsoft.com/office/powerpoint/2010/main" val="2436783226"/>
              </p:ext>
            </p:extLst>
          </p:nvPr>
        </p:nvGraphicFramePr>
        <p:xfrm>
          <a:off x="5145809" y="4160191"/>
          <a:ext cx="6205681" cy="1553804"/>
        </p:xfrm>
        <a:graphic>
          <a:graphicData uri="http://schemas.openxmlformats.org/drawingml/2006/table">
            <a:tbl>
              <a:tblPr/>
              <a:tblGrid>
                <a:gridCol w="1744081">
                  <a:extLst>
                    <a:ext uri="{9D8B030D-6E8A-4147-A177-3AD203B41FA5}">
                      <a16:colId xmlns:a16="http://schemas.microsoft.com/office/drawing/2014/main" val="129596636"/>
                    </a:ext>
                  </a:extLst>
                </a:gridCol>
                <a:gridCol w="1203280">
                  <a:extLst>
                    <a:ext uri="{9D8B030D-6E8A-4147-A177-3AD203B41FA5}">
                      <a16:colId xmlns:a16="http://schemas.microsoft.com/office/drawing/2014/main" val="741461129"/>
                    </a:ext>
                  </a:extLst>
                </a:gridCol>
                <a:gridCol w="1122160">
                  <a:extLst>
                    <a:ext uri="{9D8B030D-6E8A-4147-A177-3AD203B41FA5}">
                      <a16:colId xmlns:a16="http://schemas.microsoft.com/office/drawing/2014/main" val="3242846141"/>
                    </a:ext>
                  </a:extLst>
                </a:gridCol>
                <a:gridCol w="1162720">
                  <a:extLst>
                    <a:ext uri="{9D8B030D-6E8A-4147-A177-3AD203B41FA5}">
                      <a16:colId xmlns:a16="http://schemas.microsoft.com/office/drawing/2014/main" val="186675948"/>
                    </a:ext>
                  </a:extLst>
                </a:gridCol>
                <a:gridCol w="973440">
                  <a:extLst>
                    <a:ext uri="{9D8B030D-6E8A-4147-A177-3AD203B41FA5}">
                      <a16:colId xmlns:a16="http://schemas.microsoft.com/office/drawing/2014/main" val="4268465199"/>
                    </a:ext>
                  </a:extLst>
                </a:gridCol>
              </a:tblGrid>
              <a:tr h="227164">
                <a:tc>
                  <a:txBody>
                    <a:bodyPr/>
                    <a:lstStyle/>
                    <a:p>
                      <a:pPr algn="l" fontAlgn="b"/>
                      <a:r>
                        <a:rPr lang="en-US" sz="1100" b="1" i="0" u="none" strike="noStrike">
                          <a:solidFill>
                            <a:srgbClr val="000000"/>
                          </a:solidFill>
                          <a:effectLst/>
                          <a:latin typeface="Calibri" panose="020F0502020204030204" pitchFamily="34" charset="0"/>
                        </a:rPr>
                        <a:t>Maintenance Fees</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088041911"/>
                  </a:ext>
                </a:extLst>
              </a:tr>
              <a:tr h="227164">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Parkeon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IPS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Single Space Post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129881302"/>
                  </a:ext>
                </a:extLst>
              </a:tr>
              <a:tr h="227164">
                <a:tc>
                  <a:txBody>
                    <a:bodyPr/>
                    <a:lstStyle/>
                    <a:p>
                      <a:pPr algn="l" fontAlgn="b"/>
                      <a:r>
                        <a:rPr lang="en-US" sz="1100" b="0" i="0" u="none" strike="noStrike">
                          <a:solidFill>
                            <a:srgbClr val="000000"/>
                          </a:solidFill>
                          <a:effectLst/>
                          <a:latin typeface="Calibri" panose="020F0502020204030204" pitchFamily="34" charset="0"/>
                        </a:rPr>
                        <a:t>Number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736 units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1891 units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Estimated 8,000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32796824"/>
                  </a:ext>
                </a:extLst>
              </a:tr>
              <a:tr h="218078">
                <a:tc>
                  <a:txBody>
                    <a:bodyPr/>
                    <a:lstStyle/>
                    <a:p>
                      <a:pPr algn="l" fontAlgn="b"/>
                      <a:r>
                        <a:rPr lang="en-US" sz="1100" b="0" i="0" u="none" strike="noStrike">
                          <a:solidFill>
                            <a:srgbClr val="000000"/>
                          </a:solidFill>
                          <a:effectLst/>
                          <a:latin typeface="Calibri" panose="020F0502020204030204" pitchFamily="34" charset="0"/>
                        </a:rPr>
                        <a:t>Fee (Rate)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fill out here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fill out here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fill out here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858640306"/>
                  </a:ext>
                </a:extLst>
              </a:tr>
              <a:tr h="218078">
                <a:tc>
                  <a:txBody>
                    <a:bodyPr/>
                    <a:lstStyle/>
                    <a:p>
                      <a:pPr algn="l" fontAlgn="b"/>
                      <a:r>
                        <a:rPr lang="en-US" sz="1100" b="0" i="0" u="none" strike="noStrike">
                          <a:solidFill>
                            <a:srgbClr val="000000"/>
                          </a:solidFill>
                          <a:effectLst/>
                          <a:latin typeface="Calibri" panose="020F0502020204030204" pitchFamily="34" charset="0"/>
                        </a:rPr>
                        <a:t>Estimated Monthly Fee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fill out here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fill out here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fill out here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665635654"/>
                  </a:ext>
                </a:extLst>
              </a:tr>
              <a:tr h="218078">
                <a:tc>
                  <a:txBody>
                    <a:bodyPr/>
                    <a:lstStyle/>
                    <a:p>
                      <a:pPr algn="l" fontAlgn="b"/>
                      <a:r>
                        <a:rPr lang="en-US" sz="1100" b="0" i="0" u="none" strike="noStrike">
                          <a:solidFill>
                            <a:srgbClr val="000000"/>
                          </a:solidFill>
                          <a:effectLst/>
                          <a:latin typeface="Calibri" panose="020F0502020204030204" pitchFamily="34" charset="0"/>
                        </a:rPr>
                        <a:t>Estimated Annual Fee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fill out here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fill out here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fill out here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1" i="0" u="none" strike="noStrike">
                          <a:solidFill>
                            <a:srgbClr val="000000"/>
                          </a:solidFill>
                          <a:effectLst/>
                          <a:latin typeface="Calibri" panose="020F0502020204030204" pitchFamily="34" charset="0"/>
                        </a:rPr>
                        <a:t>Total</a:t>
                      </a:r>
                    </a:p>
                  </a:txBody>
                  <a:tcPr marL="7620" marR="7620" marT="762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359033"/>
                  </a:ext>
                </a:extLst>
              </a:tr>
              <a:tr h="218078">
                <a:tc>
                  <a:txBody>
                    <a:bodyPr/>
                    <a:lstStyle/>
                    <a:p>
                      <a:pPr algn="l" fontAlgn="b"/>
                      <a:r>
                        <a:rPr lang="en-US" sz="1100" b="0" i="0" u="none" strike="noStrike">
                          <a:solidFill>
                            <a:srgbClr val="000000"/>
                          </a:solidFill>
                          <a:effectLst/>
                          <a:latin typeface="Calibri" panose="020F0502020204030204" pitchFamily="34" charset="0"/>
                        </a:rPr>
                        <a:t>Total Annual Cost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065823608"/>
                  </a:ext>
                </a:extLst>
              </a:tr>
            </a:tbl>
          </a:graphicData>
        </a:graphic>
      </p:graphicFrame>
    </p:spTree>
    <p:extLst>
      <p:ext uri="{BB962C8B-B14F-4D97-AF65-F5344CB8AC3E}">
        <p14:creationId xmlns:p14="http://schemas.microsoft.com/office/powerpoint/2010/main" val="3373825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D4F84-165A-536B-BEB4-EAD3952C42C8}"/>
              </a:ext>
            </a:extLst>
          </p:cNvPr>
          <p:cNvSpPr>
            <a:spLocks noGrp="1"/>
          </p:cNvSpPr>
          <p:nvPr>
            <p:ph type="title"/>
          </p:nvPr>
        </p:nvSpPr>
        <p:spPr>
          <a:xfrm>
            <a:off x="459509" y="329721"/>
            <a:ext cx="10515600" cy="1325563"/>
          </a:xfrm>
        </p:spPr>
        <p:txBody>
          <a:bodyPr/>
          <a:lstStyle/>
          <a:p>
            <a:r>
              <a:rPr lang="en-US" dirty="0">
                <a:latin typeface="Times New Roman" panose="02020603050405020304" pitchFamily="18" charset="0"/>
                <a:cs typeface="Times New Roman" panose="02020603050405020304" pitchFamily="18" charset="0"/>
              </a:rPr>
              <a:t>General Instructions – Cost Proposal </a:t>
            </a:r>
          </a:p>
        </p:txBody>
      </p:sp>
      <p:sp>
        <p:nvSpPr>
          <p:cNvPr id="5" name="TextBox 4">
            <a:extLst>
              <a:ext uri="{FF2B5EF4-FFF2-40B4-BE49-F238E27FC236}">
                <a16:creationId xmlns:a16="http://schemas.microsoft.com/office/drawing/2014/main" id="{B5BF1F41-3D8D-FA36-FB2B-E610D9EE9745}"/>
              </a:ext>
            </a:extLst>
          </p:cNvPr>
          <p:cNvSpPr txBox="1"/>
          <p:nvPr/>
        </p:nvSpPr>
        <p:spPr>
          <a:xfrm>
            <a:off x="631779" y="1506292"/>
            <a:ext cx="9509748" cy="1477328"/>
          </a:xfrm>
          <a:prstGeom prst="rect">
            <a:avLst/>
          </a:prstGeom>
          <a:noFill/>
        </p:spPr>
        <p:txBody>
          <a:bodyPr wrap="square">
            <a:spAutoFit/>
          </a:bodyPr>
          <a:lstStyle/>
          <a:p>
            <a:pPr algn="l" rtl="0" fontAlgn="base"/>
            <a:r>
              <a:rPr lang="en-US" sz="1800" b="0" i="0" dirty="0">
                <a:solidFill>
                  <a:srgbClr val="000000"/>
                </a:solidFill>
                <a:effectLst/>
                <a:latin typeface="Times New Roman" panose="02020603050405020304" pitchFamily="18" charset="0"/>
              </a:rPr>
              <a:t>Indicate proposed per meter base unit and describe all costs of options not included in the base price in a separately sealed envelope. </a:t>
            </a:r>
          </a:p>
          <a:p>
            <a:pPr marL="285750" indent="-285750"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Please attach Appendix C and any other financial projection sheets. </a:t>
            </a:r>
          </a:p>
          <a:p>
            <a:pPr marL="285750" indent="-285750" algn="l" rtl="0" fontAlgn="base">
              <a:buFont typeface="Arial" panose="020B0604020202020204" pitchFamily="34" charset="0"/>
              <a:buChar char="•"/>
            </a:pPr>
            <a:r>
              <a:rPr lang="en-US" sz="1800" b="0" i="0" dirty="0">
                <a:solidFill>
                  <a:srgbClr val="000000"/>
                </a:solidFill>
                <a:effectLst/>
                <a:latin typeface="Times New Roman" panose="02020603050405020304" pitchFamily="18" charset="0"/>
              </a:rPr>
              <a:t>If your proposal includes subcontracting, please list the sub-contracted amount and the services included within the subcontract.  </a:t>
            </a:r>
          </a:p>
        </p:txBody>
      </p:sp>
      <p:sp>
        <p:nvSpPr>
          <p:cNvPr id="7" name="TextBox 6">
            <a:extLst>
              <a:ext uri="{FF2B5EF4-FFF2-40B4-BE49-F238E27FC236}">
                <a16:creationId xmlns:a16="http://schemas.microsoft.com/office/drawing/2014/main" id="{CD038E6B-A0E6-04B8-EC82-7D78B8783C0F}"/>
              </a:ext>
            </a:extLst>
          </p:cNvPr>
          <p:cNvSpPr txBox="1"/>
          <p:nvPr/>
        </p:nvSpPr>
        <p:spPr>
          <a:xfrm>
            <a:off x="4012045" y="3244334"/>
            <a:ext cx="4167909" cy="369332"/>
          </a:xfrm>
          <a:prstGeom prst="rect">
            <a:avLst/>
          </a:prstGeom>
          <a:noFill/>
        </p:spPr>
        <p:txBody>
          <a:bodyPr wrap="square" rtlCol="0">
            <a:spAutoFit/>
          </a:bodyPr>
          <a:lstStyle/>
          <a:p>
            <a:r>
              <a:rPr lang="en-US" dirty="0"/>
              <a:t>Delinquent Collections – Appendix C</a:t>
            </a:r>
          </a:p>
        </p:txBody>
      </p:sp>
      <p:graphicFrame>
        <p:nvGraphicFramePr>
          <p:cNvPr id="3" name="Table 2">
            <a:extLst>
              <a:ext uri="{FF2B5EF4-FFF2-40B4-BE49-F238E27FC236}">
                <a16:creationId xmlns:a16="http://schemas.microsoft.com/office/drawing/2014/main" id="{5B514626-5B16-E20D-4F28-D0AEFFAE57EB}"/>
              </a:ext>
            </a:extLst>
          </p:cNvPr>
          <p:cNvGraphicFramePr>
            <a:graphicFrameLocks noGrp="1"/>
          </p:cNvGraphicFramePr>
          <p:nvPr>
            <p:extLst>
              <p:ext uri="{D42A27DB-BD31-4B8C-83A1-F6EECF244321}">
                <p14:modId xmlns:p14="http://schemas.microsoft.com/office/powerpoint/2010/main" val="3783906294"/>
              </p:ext>
            </p:extLst>
          </p:nvPr>
        </p:nvGraphicFramePr>
        <p:xfrm>
          <a:off x="286327" y="3874381"/>
          <a:ext cx="4701309" cy="2653895"/>
        </p:xfrm>
        <a:graphic>
          <a:graphicData uri="http://schemas.openxmlformats.org/drawingml/2006/table">
            <a:tbl>
              <a:tblPr/>
              <a:tblGrid>
                <a:gridCol w="1748299">
                  <a:extLst>
                    <a:ext uri="{9D8B030D-6E8A-4147-A177-3AD203B41FA5}">
                      <a16:colId xmlns:a16="http://schemas.microsoft.com/office/drawing/2014/main" val="786955875"/>
                    </a:ext>
                  </a:extLst>
                </a:gridCol>
                <a:gridCol w="1425084">
                  <a:extLst>
                    <a:ext uri="{9D8B030D-6E8A-4147-A177-3AD203B41FA5}">
                      <a16:colId xmlns:a16="http://schemas.microsoft.com/office/drawing/2014/main" val="920861588"/>
                    </a:ext>
                  </a:extLst>
                </a:gridCol>
                <a:gridCol w="1527926">
                  <a:extLst>
                    <a:ext uri="{9D8B030D-6E8A-4147-A177-3AD203B41FA5}">
                      <a16:colId xmlns:a16="http://schemas.microsoft.com/office/drawing/2014/main" val="73085928"/>
                    </a:ext>
                  </a:extLst>
                </a:gridCol>
              </a:tblGrid>
              <a:tr h="271036">
                <a:tc>
                  <a:txBody>
                    <a:bodyPr/>
                    <a:lstStyle/>
                    <a:p>
                      <a:pPr algn="l" fontAlgn="b"/>
                      <a:r>
                        <a:rPr lang="en-US" sz="1100" b="0" i="0" u="none" strike="noStrike" dirty="0">
                          <a:solidFill>
                            <a:srgbClr val="000000"/>
                          </a:solidFill>
                          <a:effectLst/>
                          <a:latin typeface="Calibri" panose="020F0502020204030204" pitchFamily="34" charset="0"/>
                        </a:rPr>
                        <a:t>Time Period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Consequence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1100" b="0" i="0" u="none" strike="noStrike">
                          <a:solidFill>
                            <a:srgbClr val="000000"/>
                          </a:solidFill>
                          <a:effectLst/>
                          <a:latin typeface="Calibri" panose="020F0502020204030204" pitchFamily="34" charset="0"/>
                        </a:rPr>
                        <a:t>Fee Amount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1886604616"/>
                  </a:ext>
                </a:extLst>
              </a:tr>
              <a:tr h="271036">
                <a:tc>
                  <a:txBody>
                    <a:bodyPr/>
                    <a:lstStyle/>
                    <a:p>
                      <a:pPr algn="l" fontAlgn="b"/>
                      <a:r>
                        <a:rPr lang="en-US" sz="1100" b="0" i="0" u="none" strike="noStrike">
                          <a:solidFill>
                            <a:srgbClr val="000000"/>
                          </a:solidFill>
                          <a:effectLst/>
                          <a:latin typeface="Calibri" panose="020F0502020204030204" pitchFamily="34" charset="0"/>
                        </a:rPr>
                        <a:t>Initial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1478171"/>
                  </a:ext>
                </a:extLst>
              </a:tr>
              <a:tr h="271036">
                <a:tc>
                  <a:txBody>
                    <a:bodyPr/>
                    <a:lstStyle/>
                    <a:p>
                      <a:pPr algn="l" fontAlgn="b"/>
                      <a:r>
                        <a:rPr lang="en-US" sz="1100" b="0" i="0" u="none" strike="noStrike">
                          <a:solidFill>
                            <a:srgbClr val="000000"/>
                          </a:solidFill>
                          <a:effectLst/>
                          <a:latin typeface="Calibri" panose="020F0502020204030204" pitchFamily="34" charset="0"/>
                        </a:rPr>
                        <a:t>After 30 days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doubles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0" i="0" u="none" strike="noStrike">
                          <a:solidFill>
                            <a:srgbClr val="000000"/>
                          </a:solidFill>
                          <a:effectLst/>
                          <a:latin typeface="Calibri" panose="020F0502020204030204" pitchFamily="34" charset="0"/>
                        </a:rPr>
                        <a:t>$40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308874986"/>
                  </a:ext>
                </a:extLst>
              </a:tr>
              <a:tr h="271036">
                <a:tc>
                  <a:txBody>
                    <a:bodyPr/>
                    <a:lstStyle/>
                    <a:p>
                      <a:pPr algn="l" fontAlgn="b"/>
                      <a:r>
                        <a:rPr lang="en-US" sz="1100" b="0" i="0" u="none" strike="noStrike">
                          <a:solidFill>
                            <a:srgbClr val="000000"/>
                          </a:solidFill>
                          <a:effectLst/>
                          <a:latin typeface="Calibri" panose="020F0502020204030204" pitchFamily="34" charset="0"/>
                        </a:rPr>
                        <a:t>After 45 days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quadruples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0" i="0" u="none" strike="noStrike">
                          <a:solidFill>
                            <a:srgbClr val="000000"/>
                          </a:solidFill>
                          <a:effectLst/>
                          <a:latin typeface="Calibri" panose="020F0502020204030204" pitchFamily="34" charset="0"/>
                        </a:rPr>
                        <a:t>$80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974317119"/>
                  </a:ext>
                </a:extLst>
              </a:tr>
              <a:tr h="271036">
                <a:tc>
                  <a:txBody>
                    <a:bodyPr/>
                    <a:lstStyle/>
                    <a:p>
                      <a:pPr algn="l" fontAlgn="b"/>
                      <a:r>
                        <a:rPr lang="en-US" sz="1100" b="0" i="0" u="none" strike="noStrike">
                          <a:solidFill>
                            <a:srgbClr val="000000"/>
                          </a:solidFill>
                          <a:effectLst/>
                          <a:latin typeface="Calibri" panose="020F0502020204030204" pitchFamily="34" charset="0"/>
                        </a:rPr>
                        <a:t>4 Fully Matured Tickets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Booting/Tow</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0" i="0" u="none" strike="noStrike">
                          <a:solidFill>
                            <a:srgbClr val="000000"/>
                          </a:solidFill>
                          <a:effectLst/>
                          <a:latin typeface="Calibri" panose="020F0502020204030204" pitchFamily="34" charset="0"/>
                        </a:rPr>
                        <a:t>$320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864105828"/>
                  </a:ext>
                </a:extLst>
              </a:tr>
              <a:tr h="271036">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19074868"/>
                  </a:ext>
                </a:extLst>
              </a:tr>
              <a:tr h="756643">
                <a:tc>
                  <a:txBody>
                    <a:bodyPr/>
                    <a:lstStyle/>
                    <a:p>
                      <a:pPr algn="l" fontAlgn="b"/>
                      <a:r>
                        <a:rPr lang="en-US" sz="1100" b="0" i="0" u="none" strike="noStrike" dirty="0">
                          <a:solidFill>
                            <a:srgbClr val="000000"/>
                          </a:solidFill>
                          <a:effectLst/>
                          <a:latin typeface="Calibri" panose="020F0502020204030204" pitchFamily="34" charset="0"/>
                        </a:rPr>
                        <a:t>Note: boot eligible vehicles will have DMV holds for license plates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1436015484"/>
                  </a:ext>
                </a:extLst>
              </a:tr>
              <a:tr h="271036">
                <a:tc gridSpan="3">
                  <a:txBody>
                    <a:bodyPr/>
                    <a:lstStyle/>
                    <a:p>
                      <a:pPr algn="l" fontAlgn="b"/>
                      <a:r>
                        <a:rPr lang="en-US" sz="1100" b="0" i="0" u="none" strike="noStrike" dirty="0">
                          <a:solidFill>
                            <a:srgbClr val="000000"/>
                          </a:solidFill>
                          <a:effectLst/>
                          <a:latin typeface="Calibri" panose="020F0502020204030204" pitchFamily="34" charset="0"/>
                        </a:rPr>
                        <a:t>all delinquencies are highlighted light green above</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92587778"/>
                  </a:ext>
                </a:extLst>
              </a:tr>
            </a:tbl>
          </a:graphicData>
        </a:graphic>
      </p:graphicFrame>
      <p:graphicFrame>
        <p:nvGraphicFramePr>
          <p:cNvPr id="4" name="Table 3">
            <a:extLst>
              <a:ext uri="{FF2B5EF4-FFF2-40B4-BE49-F238E27FC236}">
                <a16:creationId xmlns:a16="http://schemas.microsoft.com/office/drawing/2014/main" id="{4641BDF5-D587-5746-784A-BF96D51A3B37}"/>
              </a:ext>
            </a:extLst>
          </p:cNvPr>
          <p:cNvGraphicFramePr>
            <a:graphicFrameLocks noGrp="1"/>
          </p:cNvGraphicFramePr>
          <p:nvPr>
            <p:extLst>
              <p:ext uri="{D42A27DB-BD31-4B8C-83A1-F6EECF244321}">
                <p14:modId xmlns:p14="http://schemas.microsoft.com/office/powerpoint/2010/main" val="4210600603"/>
              </p:ext>
            </p:extLst>
          </p:nvPr>
        </p:nvGraphicFramePr>
        <p:xfrm>
          <a:off x="6255903" y="3874380"/>
          <a:ext cx="3211369" cy="1861398"/>
        </p:xfrm>
        <a:graphic>
          <a:graphicData uri="http://schemas.openxmlformats.org/drawingml/2006/table">
            <a:tbl>
              <a:tblPr/>
              <a:tblGrid>
                <a:gridCol w="1795604">
                  <a:extLst>
                    <a:ext uri="{9D8B030D-6E8A-4147-A177-3AD203B41FA5}">
                      <a16:colId xmlns:a16="http://schemas.microsoft.com/office/drawing/2014/main" val="493551945"/>
                    </a:ext>
                  </a:extLst>
                </a:gridCol>
                <a:gridCol w="1415765">
                  <a:extLst>
                    <a:ext uri="{9D8B030D-6E8A-4147-A177-3AD203B41FA5}">
                      <a16:colId xmlns:a16="http://schemas.microsoft.com/office/drawing/2014/main" val="858390895"/>
                    </a:ext>
                  </a:extLst>
                </a:gridCol>
              </a:tblGrid>
              <a:tr h="265914">
                <a:tc gridSpan="2">
                  <a:txBody>
                    <a:bodyPr/>
                    <a:lstStyle/>
                    <a:p>
                      <a:pPr algn="ctr" fontAlgn="b"/>
                      <a:r>
                        <a:rPr lang="en-US" sz="1100" b="1" i="0" u="none" strike="noStrike">
                          <a:solidFill>
                            <a:srgbClr val="000000"/>
                          </a:solidFill>
                          <a:effectLst/>
                          <a:latin typeface="Calibri" panose="020F0502020204030204" pitchFamily="34" charset="0"/>
                        </a:rPr>
                        <a:t>Financial Projections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lang="en-US"/>
                    </a:p>
                  </a:txBody>
                  <a:tcPr/>
                </a:tc>
                <a:extLst>
                  <a:ext uri="{0D108BD9-81ED-4DB2-BD59-A6C34878D82A}">
                    <a16:rowId xmlns:a16="http://schemas.microsoft.com/office/drawing/2014/main" val="1675395117"/>
                  </a:ext>
                </a:extLst>
              </a:tr>
              <a:tr h="265914">
                <a:tc>
                  <a:txBody>
                    <a:bodyPr/>
                    <a:lstStyle/>
                    <a:p>
                      <a:pPr algn="l" fontAlgn="b"/>
                      <a:r>
                        <a:rPr lang="en-US" sz="1100" b="0" i="0" u="none" strike="noStrike">
                          <a:solidFill>
                            <a:srgbClr val="000000"/>
                          </a:solidFill>
                          <a:effectLst/>
                          <a:latin typeface="Calibri" panose="020F0502020204030204" pitchFamily="34" charset="0"/>
                        </a:rPr>
                        <a:t>Collection Fee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71751222"/>
                  </a:ext>
                </a:extLst>
              </a:tr>
              <a:tr h="265914">
                <a:tc>
                  <a:txBody>
                    <a:bodyPr/>
                    <a:lstStyle/>
                    <a:p>
                      <a:pPr algn="l" fontAlgn="b"/>
                      <a:r>
                        <a:rPr lang="en-US" sz="1100" b="0" i="0" u="none" strike="noStrike">
                          <a:solidFill>
                            <a:srgbClr val="000000"/>
                          </a:solidFill>
                          <a:effectLst/>
                          <a:latin typeface="Calibri" panose="020F0502020204030204" pitchFamily="34" charset="0"/>
                        </a:rPr>
                        <a:t>Per Ticket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157021063"/>
                  </a:ext>
                </a:extLst>
              </a:tr>
              <a:tr h="265914">
                <a:tc>
                  <a:txBody>
                    <a:bodyPr/>
                    <a:lstStyle/>
                    <a:p>
                      <a:pPr algn="l" fontAlgn="b"/>
                      <a:r>
                        <a:rPr lang="en-US" sz="1100" b="0" i="0" u="none" strike="noStrike">
                          <a:solidFill>
                            <a:srgbClr val="000000"/>
                          </a:solidFill>
                          <a:effectLst/>
                          <a:latin typeface="Calibri" panose="020F0502020204030204" pitchFamily="34" charset="0"/>
                        </a:rPr>
                        <a:t>Other fees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348367093"/>
                  </a:ext>
                </a:extLst>
              </a:tr>
              <a:tr h="265914">
                <a:tc>
                  <a:txBody>
                    <a:bodyPr/>
                    <a:lstStyle/>
                    <a:p>
                      <a:pPr algn="l" fontAlgn="b"/>
                      <a:r>
                        <a:rPr lang="en-US" sz="1100" b="0" i="0" u="none" strike="noStrike">
                          <a:solidFill>
                            <a:srgbClr val="000000"/>
                          </a:solidFill>
                          <a:effectLst/>
                          <a:latin typeface="Calibri" panose="020F0502020204030204" pitchFamily="34" charset="0"/>
                        </a:rPr>
                        <a:t>Estimated Monthly Cost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946831621"/>
                  </a:ext>
                </a:extLst>
              </a:tr>
              <a:tr h="265914">
                <a:tc>
                  <a:txBody>
                    <a:bodyPr/>
                    <a:lstStyle/>
                    <a:p>
                      <a:pPr algn="l" fontAlgn="b"/>
                      <a:r>
                        <a:rPr lang="en-US" sz="1100" b="0" i="0" u="none" strike="noStrike">
                          <a:solidFill>
                            <a:srgbClr val="000000"/>
                          </a:solidFill>
                          <a:effectLst/>
                          <a:latin typeface="Calibri" panose="020F0502020204030204" pitchFamily="34" charset="0"/>
                        </a:rPr>
                        <a:t>Estimated Annual Cost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52771790"/>
                  </a:ext>
                </a:extLst>
              </a:tr>
              <a:tr h="265914">
                <a:tc>
                  <a:txBody>
                    <a:bodyPr/>
                    <a:lstStyle/>
                    <a:p>
                      <a:pPr algn="l" fontAlgn="b"/>
                      <a:r>
                        <a:rPr lang="en-US" sz="1100" b="0" i="0" u="none" strike="noStrike">
                          <a:solidFill>
                            <a:srgbClr val="000000"/>
                          </a:solidFill>
                          <a:effectLst/>
                          <a:latin typeface="Calibri" panose="020F0502020204030204" pitchFamily="34" charset="0"/>
                        </a:rPr>
                        <a:t>Start Up Costs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862618828"/>
                  </a:ext>
                </a:extLst>
              </a:tr>
            </a:tbl>
          </a:graphicData>
        </a:graphic>
      </p:graphicFrame>
    </p:spTree>
    <p:extLst>
      <p:ext uri="{BB962C8B-B14F-4D97-AF65-F5344CB8AC3E}">
        <p14:creationId xmlns:p14="http://schemas.microsoft.com/office/powerpoint/2010/main" val="2690651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TotalTime>
  <Words>1654</Words>
  <Application>Microsoft Office PowerPoint</Application>
  <PresentationFormat>Widescreen</PresentationFormat>
  <Paragraphs>265</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Segoe UI</vt:lpstr>
      <vt:lpstr>Times New Roman</vt:lpstr>
      <vt:lpstr>Verdana</vt:lpstr>
      <vt:lpstr>Office Theme</vt:lpstr>
      <vt:lpstr>Citation Management, On-Street Meter Maintenance &amp; Coin Collection, Booting &amp; Towing Program, Delinquent Ticket Collections RFP </vt:lpstr>
      <vt:lpstr>Respondent’s Checklist </vt:lpstr>
      <vt:lpstr>Introduction + Timeline </vt:lpstr>
      <vt:lpstr>General Instructions – Cover Sheet </vt:lpstr>
      <vt:lpstr>General Instructions – Service Narrative </vt:lpstr>
      <vt:lpstr>General Instructions - Cont’d </vt:lpstr>
      <vt:lpstr>General Instructions - References</vt:lpstr>
      <vt:lpstr>General Instructions – Cost Proposal </vt:lpstr>
      <vt:lpstr>General Instructions – Cost Proposal </vt:lpstr>
      <vt:lpstr>General Instructions – Cost Proposal </vt:lpstr>
      <vt:lpstr>General Instructions – Company Financial Information</vt:lpstr>
      <vt:lpstr>General Instructions – Required Documentation</vt:lpstr>
      <vt:lpstr>Proposal Submission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Citation Management, On-Street Meter Maintenance &amp; Coin Collection, Booting &amp; Towing Program, Delinquent Ticket Collections RFP </dc:title>
  <dc:creator>James Sykes</dc:creator>
  <cp:lastModifiedBy>James Sykes</cp:lastModifiedBy>
  <cp:revision>1</cp:revision>
  <dcterms:created xsi:type="dcterms:W3CDTF">2024-01-23T19:43:33Z</dcterms:created>
  <dcterms:modified xsi:type="dcterms:W3CDTF">2024-01-24T04:34:45Z</dcterms:modified>
</cp:coreProperties>
</file>